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  <p:sldMasterId id="2147484388" r:id="rId2"/>
  </p:sldMasterIdLst>
  <p:notesMasterIdLst>
    <p:notesMasterId r:id="rId18"/>
  </p:notesMasterIdLst>
  <p:handoutMasterIdLst>
    <p:handoutMasterId r:id="rId19"/>
  </p:handoutMasterIdLst>
  <p:sldIdLst>
    <p:sldId id="1902" r:id="rId3"/>
    <p:sldId id="1904" r:id="rId4"/>
    <p:sldId id="1905" r:id="rId5"/>
    <p:sldId id="1906" r:id="rId6"/>
    <p:sldId id="1907" r:id="rId7"/>
    <p:sldId id="1909" r:id="rId8"/>
    <p:sldId id="1908" r:id="rId9"/>
    <p:sldId id="1806" r:id="rId10"/>
    <p:sldId id="1804" r:id="rId11"/>
    <p:sldId id="1910" r:id="rId12"/>
    <p:sldId id="1913" r:id="rId13"/>
    <p:sldId id="1911" r:id="rId14"/>
    <p:sldId id="1825" r:id="rId15"/>
    <p:sldId id="1827" r:id="rId16"/>
    <p:sldId id="1826" r:id="rId17"/>
  </p:sldIdLst>
  <p:sldSz cx="9144000" cy="6858000" type="screen4x3"/>
  <p:notesSz cx="6797675" cy="9926638"/>
  <p:custDataLst>
    <p:tags r:id="rId20"/>
  </p:custData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1" autoAdjust="0"/>
    <p:restoredTop sz="96130" autoAdjust="0"/>
  </p:normalViewPr>
  <p:slideViewPr>
    <p:cSldViewPr>
      <p:cViewPr varScale="1">
        <p:scale>
          <a:sx n="126" d="100"/>
          <a:sy n="126" d="100"/>
        </p:scale>
        <p:origin x="-7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-3000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697" tIns="45848" rIns="91697" bIns="45848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697" tIns="45848" rIns="91697" bIns="45848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FD01B96-BB76-48EA-AC95-8E360E954423}" type="datetimeFigureOut">
              <a:rPr lang="it-IT"/>
              <a:pPr>
                <a:defRPr/>
              </a:pPr>
              <a:t>08/06/2015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697" tIns="45848" rIns="91697" bIns="45848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697" tIns="45848" rIns="91697" bIns="45848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BC85D7-A22F-4946-AD67-5BFA2A975B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373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4D12C-8A3F-43FB-8DC9-D766490BDB24}" type="datetimeFigureOut">
              <a:rPr lang="it-IT" smtClean="0"/>
              <a:pPr/>
              <a:t>08/06/2015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600CF-576F-4499-BAA5-AE8851D9F7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364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530F4D-AD4B-477F-8EE7-7DFA2C04D74F}" type="slidenum">
              <a:rPr lang="it-IT"/>
              <a:pPr>
                <a:defRPr/>
              </a:pPr>
              <a:t>2</a:t>
            </a:fld>
            <a:endParaRPr lang="it-IT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530F4D-AD4B-477F-8EE7-7DFA2C04D74F}" type="slidenum">
              <a:rPr lang="it-IT"/>
              <a:pPr>
                <a:defRPr/>
              </a:pPr>
              <a:t>12</a:t>
            </a:fld>
            <a:endParaRPr lang="it-IT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31F73-7427-4AE3-9B10-96150425E99F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530F4D-AD4B-477F-8EE7-7DFA2C04D74F}" type="slidenum">
              <a:rPr lang="it-IT"/>
              <a:pPr>
                <a:defRPr/>
              </a:pPr>
              <a:t>3</a:t>
            </a:fld>
            <a:endParaRPr lang="it-IT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530F4D-AD4B-477F-8EE7-7DFA2C04D74F}" type="slidenum">
              <a:rPr lang="it-IT"/>
              <a:pPr>
                <a:defRPr/>
              </a:pPr>
              <a:t>4</a:t>
            </a:fld>
            <a:endParaRPr lang="it-IT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530F4D-AD4B-477F-8EE7-7DFA2C04D74F}" type="slidenum">
              <a:rPr lang="it-IT"/>
              <a:pPr>
                <a:defRPr/>
              </a:pPr>
              <a:t>5</a:t>
            </a:fld>
            <a:endParaRPr lang="it-IT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530F4D-AD4B-477F-8EE7-7DFA2C04D74F}" type="slidenum">
              <a:rPr lang="it-IT"/>
              <a:pPr>
                <a:defRPr/>
              </a:pPr>
              <a:t>6</a:t>
            </a:fld>
            <a:endParaRPr lang="it-IT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530F4D-AD4B-477F-8EE7-7DFA2C04D74F}" type="slidenum">
              <a:rPr lang="it-IT"/>
              <a:pPr>
                <a:defRPr/>
              </a:pPr>
              <a:t>7</a:t>
            </a:fld>
            <a:endParaRPr lang="it-IT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530F4D-AD4B-477F-8EE7-7DFA2C04D74F}" type="slidenum">
              <a:rPr lang="it-IT"/>
              <a:pPr>
                <a:defRPr/>
              </a:pPr>
              <a:t>9</a:t>
            </a:fld>
            <a:endParaRPr lang="it-IT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530F4D-AD4B-477F-8EE7-7DFA2C04D74F}" type="slidenum">
              <a:rPr lang="it-IT"/>
              <a:pPr>
                <a:defRPr/>
              </a:pPr>
              <a:t>10</a:t>
            </a:fld>
            <a:endParaRPr lang="it-IT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530F4D-AD4B-477F-8EE7-7DFA2C04D74F}" type="slidenum">
              <a:rPr lang="it-IT"/>
              <a:pPr>
                <a:defRPr/>
              </a:pPr>
              <a:t>11</a:t>
            </a:fld>
            <a:endParaRPr lang="it-IT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10400" y="6637359"/>
            <a:ext cx="21336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 dirty="0" smtClean="0"/>
              <a:t>  </a:t>
            </a:r>
            <a:fld id="{8A2CAB81-5587-4C3F-AC54-1FB67087522A}" type="datetimeFigureOut">
              <a:rPr lang="it-IT" smtClean="0"/>
              <a:pPr>
                <a:defRPr/>
              </a:pPr>
              <a:t>08/06/2015</a:t>
            </a:fld>
            <a:r>
              <a:rPr lang="it-IT" dirty="0" smtClean="0"/>
              <a:t>    </a:t>
            </a:r>
            <a:fld id="{6C0C2F3F-DBF2-4547-872B-68749928DD85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10400" y="6637359"/>
            <a:ext cx="21336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 dirty="0" smtClean="0"/>
              <a:t>  </a:t>
            </a:r>
            <a:fld id="{8A2CAB81-5587-4C3F-AC54-1FB67087522A}" type="datetimeFigureOut">
              <a:rPr lang="it-IT" smtClean="0"/>
              <a:pPr>
                <a:defRPr/>
              </a:pPr>
              <a:t>08/06/2015</a:t>
            </a:fld>
            <a:r>
              <a:rPr lang="it-IT" dirty="0" smtClean="0"/>
              <a:t>    </a:t>
            </a:r>
            <a:fld id="{6C0C2F3F-DBF2-4547-872B-68749928DD85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51C-E678-4480-ACBA-2BA08E3A487C}" type="datetimeFigureOut">
              <a:rPr lang="it-IT" smtClean="0"/>
              <a:pPr/>
              <a:t>08/06/2015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34D6-6645-4817-9FCA-AFAF7DAFC1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51C-E678-4480-ACBA-2BA08E3A487C}" type="datetimeFigureOut">
              <a:rPr lang="it-IT" smtClean="0"/>
              <a:pPr/>
              <a:t>08/06/2015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34D6-6645-4817-9FCA-AFAF7DAFC1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51C-E678-4480-ACBA-2BA08E3A487C}" type="datetimeFigureOut">
              <a:rPr lang="it-IT" smtClean="0"/>
              <a:pPr/>
              <a:t>08/06/2015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34D6-6645-4817-9FCA-AFAF7DAFC1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51C-E678-4480-ACBA-2BA08E3A487C}" type="datetimeFigureOut">
              <a:rPr lang="it-IT" smtClean="0"/>
              <a:pPr/>
              <a:t>08/06/2015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34D6-6645-4817-9FCA-AFAF7DAFC1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51C-E678-4480-ACBA-2BA08E3A487C}" type="datetimeFigureOut">
              <a:rPr lang="it-IT" smtClean="0"/>
              <a:pPr/>
              <a:t>08/06/2015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34D6-6645-4817-9FCA-AFAF7DAFC1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51C-E678-4480-ACBA-2BA08E3A487C}" type="datetimeFigureOut">
              <a:rPr lang="it-IT" smtClean="0"/>
              <a:pPr/>
              <a:t>08/06/2015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34D6-6645-4817-9FCA-AFAF7DAFC1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51C-E678-4480-ACBA-2BA08E3A487C}" type="datetimeFigureOut">
              <a:rPr lang="it-IT" smtClean="0"/>
              <a:pPr/>
              <a:t>08/06/2015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34D6-6645-4817-9FCA-AFAF7DAFC1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51C-E678-4480-ACBA-2BA08E3A487C}" type="datetimeFigureOut">
              <a:rPr lang="it-IT" smtClean="0"/>
              <a:pPr/>
              <a:t>08/06/2015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34D6-6645-4817-9FCA-AFAF7DAFC1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268760"/>
            <a:ext cx="8229600" cy="4857403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FF002-1F36-4085-B3DF-2A090FE307F1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37512" cy="488968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51C-E678-4480-ACBA-2BA08E3A487C}" type="datetimeFigureOut">
              <a:rPr lang="it-IT" smtClean="0"/>
              <a:pPr/>
              <a:t>08/06/2015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34D6-6645-4817-9FCA-AFAF7DAFC1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51C-E678-4480-ACBA-2BA08E3A487C}" type="datetimeFigureOut">
              <a:rPr lang="it-IT" smtClean="0"/>
              <a:pPr/>
              <a:t>08/06/2015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34D6-6645-4817-9FCA-AFAF7DAFC1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551C-E678-4480-ACBA-2BA08E3A487C}" type="datetimeFigureOut">
              <a:rPr lang="it-IT" smtClean="0"/>
              <a:pPr/>
              <a:t>08/06/2015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34D6-6645-4817-9FCA-AFAF7DAFC1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10400" y="6637359"/>
            <a:ext cx="21336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 dirty="0" smtClean="0"/>
              <a:t>  </a:t>
            </a:r>
            <a:fld id="{8A2CAB81-5587-4C3F-AC54-1FB67087522A}" type="datetimeFigureOut">
              <a:rPr lang="it-IT" smtClean="0"/>
              <a:pPr>
                <a:defRPr/>
              </a:pPr>
              <a:t>08/06/2015</a:t>
            </a:fld>
            <a:r>
              <a:rPr lang="it-IT" dirty="0" smtClean="0"/>
              <a:t>    </a:t>
            </a:r>
            <a:fld id="{6C0C2F3F-DBF2-4547-872B-68749928DD85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10400" y="6637359"/>
            <a:ext cx="21336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 dirty="0" smtClean="0"/>
              <a:t>  </a:t>
            </a:r>
            <a:fld id="{8A2CAB81-5587-4C3F-AC54-1FB67087522A}" type="datetimeFigureOut">
              <a:rPr lang="it-IT" smtClean="0"/>
              <a:pPr>
                <a:defRPr/>
              </a:pPr>
              <a:t>08/06/2015</a:t>
            </a:fld>
            <a:r>
              <a:rPr lang="it-IT" dirty="0" smtClean="0"/>
              <a:t>    </a:t>
            </a:r>
            <a:fld id="{6C0C2F3F-DBF2-4547-872B-68749928DD85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6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7010400" y="6637359"/>
            <a:ext cx="21336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 dirty="0" smtClean="0"/>
              <a:t>  </a:t>
            </a:r>
            <a:fld id="{8A2CAB81-5587-4C3F-AC54-1FB67087522A}" type="datetimeFigureOut">
              <a:rPr lang="it-IT" smtClean="0"/>
              <a:pPr>
                <a:defRPr/>
              </a:pPr>
              <a:t>08/06/2015</a:t>
            </a:fld>
            <a:r>
              <a:rPr lang="it-IT" dirty="0" smtClean="0"/>
              <a:t>    </a:t>
            </a:r>
            <a:fld id="{6C0C2F3F-DBF2-4547-872B-68749928DD85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5508104" y="6582144"/>
            <a:ext cx="1584176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 dirty="0" smtClean="0"/>
              <a:t>  </a:t>
            </a:r>
            <a:fld id="{8A2CAB81-5587-4C3F-AC54-1FB67087522A}" type="datetimeFigureOut">
              <a:rPr lang="it-IT" smtClean="0"/>
              <a:pPr>
                <a:defRPr/>
              </a:pPr>
              <a:t>08/06/2015</a:t>
            </a:fld>
            <a:r>
              <a:rPr lang="it-IT" dirty="0" smtClean="0"/>
              <a:t>    </a:t>
            </a:r>
            <a:fld id="{6C0C2F3F-DBF2-4547-872B-68749928DD85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10400" y="6637359"/>
            <a:ext cx="21336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 dirty="0" smtClean="0"/>
              <a:t>  </a:t>
            </a:r>
            <a:fld id="{8A2CAB81-5587-4C3F-AC54-1FB67087522A}" type="datetimeFigureOut">
              <a:rPr lang="it-IT" smtClean="0"/>
              <a:pPr>
                <a:defRPr/>
              </a:pPr>
              <a:t>08/06/2015</a:t>
            </a:fld>
            <a:r>
              <a:rPr lang="it-IT" dirty="0" smtClean="0"/>
              <a:t>    </a:t>
            </a:r>
            <a:fld id="{6C0C2F3F-DBF2-4547-872B-68749928DD85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10400" y="6637359"/>
            <a:ext cx="21336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 dirty="0" smtClean="0"/>
              <a:t>  </a:t>
            </a:r>
            <a:fld id="{8A2CAB81-5587-4C3F-AC54-1FB67087522A}" type="datetimeFigureOut">
              <a:rPr lang="it-IT" smtClean="0"/>
              <a:pPr>
                <a:defRPr/>
              </a:pPr>
              <a:t>08/06/2015</a:t>
            </a:fld>
            <a:r>
              <a:rPr lang="it-IT" dirty="0" smtClean="0"/>
              <a:t>    </a:t>
            </a:r>
            <a:fld id="{6C0C2F3F-DBF2-4547-872B-68749928DD85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10400" y="6637359"/>
            <a:ext cx="21336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 dirty="0" smtClean="0"/>
              <a:t>  </a:t>
            </a:r>
            <a:fld id="{8A2CAB81-5587-4C3F-AC54-1FB67087522A}" type="datetimeFigureOut">
              <a:rPr lang="it-IT" smtClean="0"/>
              <a:pPr>
                <a:defRPr/>
              </a:pPr>
              <a:t>08/06/2015</a:t>
            </a:fld>
            <a:r>
              <a:rPr lang="it-IT" dirty="0" smtClean="0"/>
              <a:t>    </a:t>
            </a:r>
            <a:fld id="{6C0C2F3F-DBF2-4547-872B-68749928DD85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mailto:info@anc-brugherio.it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anc-brugherio.it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 r="2688" b="24900"/>
          <a:stretch>
            <a:fillRect/>
          </a:stretch>
        </p:blipFill>
        <p:spPr bwMode="auto">
          <a:xfrm>
            <a:off x="0" y="-27384"/>
            <a:ext cx="9144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2771800" y="361056"/>
            <a:ext cx="6120680" cy="4320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7500" lnSpcReduction="10000"/>
          </a:bodyPr>
          <a:lstStyle/>
          <a:p>
            <a:pPr lvl="0"/>
            <a:r>
              <a:rPr lang="it-IT" dirty="0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5652120" y="6597352"/>
            <a:ext cx="1152128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 smtClean="0"/>
              <a:t>  </a:t>
            </a:r>
            <a:fld id="{8A2CAB81-5587-4C3F-AC54-1FB67087522A}" type="datetimeFigureOut">
              <a:rPr lang="it-IT" smtClean="0"/>
              <a:pPr>
                <a:defRPr/>
              </a:pPr>
              <a:t>08/06/2015</a:t>
            </a:fld>
            <a:r>
              <a:rPr lang="it-IT" smtClean="0"/>
              <a:t>    </a:t>
            </a:r>
            <a:fld id="{6C0C2F3F-DBF2-4547-872B-68749928DD85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0" y="6572248"/>
            <a:ext cx="5580112" cy="28575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it-IT" sz="1000" dirty="0" smtClean="0">
                <a:solidFill>
                  <a:schemeClr val="bg1">
                    <a:lumMod val="75000"/>
                  </a:schemeClr>
                </a:solidFill>
                <a:hlinkClick r:id="rId14"/>
              </a:rPr>
              <a:t>www.anc-brugherio.it</a:t>
            </a:r>
            <a:r>
              <a:rPr lang="it-IT" sz="1000" dirty="0" smtClean="0">
                <a:solidFill>
                  <a:schemeClr val="bg1">
                    <a:lumMod val="75000"/>
                  </a:schemeClr>
                </a:solidFill>
              </a:rPr>
              <a:t> - </a:t>
            </a:r>
            <a:r>
              <a:rPr lang="it-IT" sz="1000" dirty="0" smtClean="0">
                <a:solidFill>
                  <a:schemeClr val="bg1">
                    <a:lumMod val="75000"/>
                  </a:schemeClr>
                </a:solidFill>
                <a:hlinkClick r:id="rId15"/>
              </a:rPr>
              <a:t>info@anc-brugherio.it</a:t>
            </a:r>
            <a:r>
              <a:rPr lang="it-IT" sz="1000" dirty="0" smtClean="0">
                <a:solidFill>
                  <a:schemeClr val="bg1">
                    <a:lumMod val="75000"/>
                  </a:schemeClr>
                </a:solidFill>
              </a:rPr>
              <a:t> – 71°</a:t>
            </a:r>
            <a:r>
              <a:rPr lang="it-IT" sz="1000" baseline="0" dirty="0" smtClean="0">
                <a:solidFill>
                  <a:schemeClr val="bg1">
                    <a:lumMod val="75000"/>
                  </a:schemeClr>
                </a:solidFill>
              </a:rPr>
              <a:t> Nucleo Volontariato e Protezione Civile ANC</a:t>
            </a:r>
            <a:endParaRPr lang="it-IT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99592" y="44580"/>
            <a:ext cx="504056" cy="50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tangolo 11"/>
          <p:cNvSpPr/>
          <p:nvPr userDrawn="1"/>
        </p:nvSpPr>
        <p:spPr>
          <a:xfrm>
            <a:off x="0" y="6466528"/>
            <a:ext cx="9144000" cy="7200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 userDrawn="1"/>
        </p:nvSpPr>
        <p:spPr>
          <a:xfrm flipV="1">
            <a:off x="0" y="6538536"/>
            <a:ext cx="9144000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 userDrawn="1"/>
        </p:nvSpPr>
        <p:spPr>
          <a:xfrm>
            <a:off x="5471592" y="0"/>
            <a:ext cx="3672408" cy="28575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it-IT" sz="1000" baseline="0" dirty="0" smtClean="0">
                <a:solidFill>
                  <a:schemeClr val="bg1">
                    <a:lumMod val="75000"/>
                  </a:schemeClr>
                </a:solidFill>
              </a:rPr>
              <a:t>Associazione Nazionale Carabinieri – Sezione </a:t>
            </a:r>
            <a:r>
              <a:rPr lang="it-IT" sz="1000" baseline="0" dirty="0" err="1" smtClean="0">
                <a:solidFill>
                  <a:schemeClr val="bg1">
                    <a:lumMod val="75000"/>
                  </a:schemeClr>
                </a:solidFill>
              </a:rPr>
              <a:t>Brugherio</a:t>
            </a:r>
            <a:r>
              <a:rPr lang="it-IT" sz="1000" baseline="0" dirty="0" smtClean="0">
                <a:solidFill>
                  <a:schemeClr val="bg1">
                    <a:lumMod val="75000"/>
                  </a:schemeClr>
                </a:solidFill>
              </a:rPr>
              <a:t> (MB)</a:t>
            </a:r>
            <a:endParaRPr lang="it-IT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3" name="Immagine 12"/>
          <p:cNvPicPr/>
          <p:nvPr userDrawn="1"/>
        </p:nvPicPr>
        <p:blipFill>
          <a:blip r:embed="rId17"/>
          <a:stretch>
            <a:fillRect/>
          </a:stretch>
        </p:blipFill>
        <p:spPr>
          <a:xfrm>
            <a:off x="7865362" y="6211830"/>
            <a:ext cx="597116" cy="597116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147412"/>
            <a:ext cx="558636" cy="71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01" r:id="rId8"/>
    <p:sldLayoutId id="2147483902" r:id="rId9"/>
    <p:sldLayoutId id="2147483903" r:id="rId10"/>
    <p:sldLayoutId id="2147483904" r:id="rId11"/>
  </p:sldLayoutIdLst>
  <p:transition/>
  <p:timing>
    <p:tnLst>
      <p:par>
        <p:cTn id="1" dur="indefinite" restart="never" nodeType="tmRoot"/>
      </p:par>
    </p:tnLst>
  </p:timing>
  <p:txStyles>
    <p:titleStyle>
      <a:lvl1pPr marL="0" marR="0" indent="0" algn="ctr" rtl="0" eaLnBrk="0" fontAlgn="base" hangingPunct="0">
        <a:lnSpc>
          <a:spcPct val="115999"/>
        </a:lnSpc>
        <a:spcBef>
          <a:spcPts val="0"/>
        </a:spcBef>
        <a:spcAft>
          <a:spcPts val="0"/>
        </a:spcAft>
        <a:buFont typeface="Arial" charset="0"/>
        <a:buNone/>
        <a:defRPr lang="it-IT" sz="2400" b="1" kern="1200" spc="53" dirty="0" smtClean="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551C-E678-4480-ACBA-2BA08E3A487C}" type="datetimeFigureOut">
              <a:rPr lang="it-IT" smtClean="0"/>
              <a:pPr/>
              <a:t>08/06/2015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534D6-6645-4817-9FCA-AFAF7DAFC10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c-brugherio.it/" TargetMode="External"/><Relationship Id="rId2" Type="http://schemas.openxmlformats.org/officeDocument/2006/relationships/hyperlink" Target="mailto:info@anc-brugherio.i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39526" y="764704"/>
            <a:ext cx="622037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it-IT" sz="8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Segreteria da campo</a:t>
            </a:r>
            <a:endParaRPr lang="it-IT" sz="8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Picture 2" descr="D:\__@__anc_delegato regionale\loghi\specializzazioni anc formazi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15729"/>
            <a:ext cx="2699743" cy="265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4653136"/>
            <a:ext cx="91345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 dirty="0" smtClean="0">
                <a:solidFill>
                  <a:srgbClr val="0033CC"/>
                </a:solidFill>
                <a:latin typeface="Verdana" pitchFamily="34" charset="0"/>
              </a:rPr>
              <a:t>realizzato </a:t>
            </a:r>
            <a:r>
              <a:rPr lang="it-IT" sz="1200" b="1" dirty="0">
                <a:solidFill>
                  <a:srgbClr val="0033CC"/>
                </a:solidFill>
                <a:latin typeface="Verdana" pitchFamily="34" charset="0"/>
              </a:rPr>
              <a:t>secondo gli Standard Regionali in materia di Formazione per la Protezione Civile</a:t>
            </a:r>
          </a:p>
          <a:p>
            <a:pPr algn="ctr">
              <a:spcBef>
                <a:spcPct val="50000"/>
              </a:spcBef>
            </a:pPr>
            <a:r>
              <a:rPr lang="it-IT" sz="1200" b="1" dirty="0">
                <a:solidFill>
                  <a:srgbClr val="0033CC"/>
                </a:solidFill>
                <a:latin typeface="Verdana" pitchFamily="34" charset="0"/>
              </a:rPr>
              <a:t>come conforme alla </a:t>
            </a:r>
            <a:r>
              <a:rPr lang="it-IT" sz="1200" b="1" dirty="0" err="1">
                <a:solidFill>
                  <a:srgbClr val="0033CC"/>
                </a:solidFill>
                <a:latin typeface="Verdana" pitchFamily="34" charset="0"/>
              </a:rPr>
              <a:t>d.g.r</a:t>
            </a:r>
            <a:r>
              <a:rPr lang="it-IT" sz="1200" b="1" dirty="0">
                <a:solidFill>
                  <a:srgbClr val="0033CC"/>
                </a:solidFill>
                <a:latin typeface="Verdana" pitchFamily="34" charset="0"/>
              </a:rPr>
              <a:t>. n. X/1371 del 14.02.2014, </a:t>
            </a:r>
            <a:r>
              <a:rPr lang="it-IT" sz="1200" b="1" dirty="0" smtClean="0">
                <a:solidFill>
                  <a:srgbClr val="0033CC"/>
                </a:solidFill>
                <a:latin typeface="Verdana" pitchFamily="34" charset="0"/>
              </a:rPr>
              <a:t>livello A2-14</a:t>
            </a:r>
          </a:p>
          <a:p>
            <a:pPr algn="ctr">
              <a:spcBef>
                <a:spcPct val="50000"/>
              </a:spcBef>
            </a:pPr>
            <a:r>
              <a:rPr lang="it-IT" sz="1200" b="1" dirty="0" smtClean="0">
                <a:solidFill>
                  <a:srgbClr val="0033CC"/>
                </a:solidFill>
                <a:latin typeface="Verdana" pitchFamily="34" charset="0"/>
              </a:rPr>
              <a:t>Corso Segreteria da campo – </a:t>
            </a:r>
            <a:r>
              <a:rPr lang="it-IT" sz="1200" b="1" dirty="0" err="1" smtClean="0">
                <a:solidFill>
                  <a:srgbClr val="0033CC"/>
                </a:solidFill>
                <a:latin typeface="Verdana" pitchFamily="34" charset="0"/>
              </a:rPr>
              <a:t>Eupolis</a:t>
            </a:r>
            <a:r>
              <a:rPr lang="it-IT" sz="1200" b="1" dirty="0" smtClean="0">
                <a:solidFill>
                  <a:srgbClr val="0033CC"/>
                </a:solidFill>
                <a:latin typeface="Verdana" pitchFamily="34" charset="0"/>
              </a:rPr>
              <a:t> SSPC</a:t>
            </a:r>
          </a:p>
          <a:p>
            <a:pPr algn="ctr">
              <a:spcBef>
                <a:spcPct val="50000"/>
              </a:spcBef>
            </a:pPr>
            <a:endParaRPr lang="it-IT" sz="1200" b="1" dirty="0" smtClean="0">
              <a:solidFill>
                <a:srgbClr val="0033CC"/>
              </a:solidFill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it-IT" sz="1000" b="1" dirty="0" smtClean="0">
                <a:solidFill>
                  <a:srgbClr val="0033CC"/>
                </a:solidFill>
                <a:latin typeface="Verdana" pitchFamily="34" charset="0"/>
              </a:rPr>
              <a:t>Organizzato da:</a:t>
            </a:r>
          </a:p>
          <a:p>
            <a:pPr algn="ctr">
              <a:spcBef>
                <a:spcPct val="50000"/>
              </a:spcBef>
            </a:pPr>
            <a:r>
              <a:rPr lang="it-IT" sz="1000" b="1" dirty="0" smtClean="0">
                <a:solidFill>
                  <a:srgbClr val="0033CC"/>
                </a:solidFill>
                <a:latin typeface="Verdana" pitchFamily="34" charset="0"/>
              </a:rPr>
              <a:t>Ispettorato ANC Regione Lombardia – Centro Formazione ANC - 71° Nucleo Volontariato e Protezione Civile ANC - Brugherio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15616" y="3499467"/>
            <a:ext cx="691276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it-IT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Carteggio</a:t>
            </a:r>
            <a:endParaRPr lang="it-IT" sz="6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1812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0AE824-A6CE-42D5-A063-20B0437BB384}" type="slidenum">
              <a:rPr lang="it-IT"/>
              <a:pPr>
                <a:defRPr/>
              </a:pPr>
              <a:t>10</a:t>
            </a:fld>
            <a:endParaRPr lang="it-IT"/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778120" y="5094288"/>
            <a:ext cx="184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kumimoji="1" lang="it-IT" sz="2800">
              <a:solidFill>
                <a:srgbClr val="063DE8"/>
              </a:solidFill>
              <a:effectLst/>
              <a:latin typeface="Arial" charset="0"/>
            </a:endParaRPr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1292470" y="3989388"/>
            <a:ext cx="184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kumimoji="1" lang="it-IT" sz="2800">
              <a:solidFill>
                <a:srgbClr val="063DE8"/>
              </a:solidFill>
              <a:effectLst/>
              <a:latin typeface="Arial" charset="0"/>
            </a:endParaRPr>
          </a:p>
        </p:txBody>
      </p:sp>
      <p:sp>
        <p:nvSpPr>
          <p:cNvPr id="126874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332656"/>
            <a:ext cx="7194414" cy="503336"/>
          </a:xfr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it-IT" dirty="0" smtClean="0"/>
              <a:t>Gli strumenti per l’archivio cartaceo</a:t>
            </a:r>
            <a:endParaRPr lang="it-IT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52046" y="1219200"/>
            <a:ext cx="4607986" cy="530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fontScale="92500"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solidFill>
                  <a:srgbClr val="FF0000"/>
                </a:solidFill>
                <a:latin typeface="+mn-lt"/>
                <a:cs typeface="Times New Roman" charset="0"/>
              </a:rPr>
              <a:t>Tools della segreteria essenziali</a:t>
            </a:r>
            <a:endParaRPr lang="it-IT" sz="2600" dirty="0">
              <a:solidFill>
                <a:srgbClr val="FF0000"/>
              </a:solidFill>
              <a:latin typeface="+mn-lt"/>
              <a:cs typeface="Times New Roman" charset="0"/>
            </a:endParaRP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Cucitrici, Foratrici, levapunti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Buste portadocumenti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Nastro adesivo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Penne pennarelli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Forbici/cutter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Bacheche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endParaRPr lang="it-IT" sz="2600" dirty="0" smtClean="0">
              <a:latin typeface="+mn-lt"/>
              <a:cs typeface="Times New Roman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>
                <a:solidFill>
                  <a:srgbClr val="FF0000"/>
                </a:solidFill>
                <a:cs typeface="Times New Roman" charset="0"/>
              </a:rPr>
              <a:t>Tools della segreteria </a:t>
            </a:r>
            <a:r>
              <a:rPr lang="it-IT" sz="2600" dirty="0" smtClean="0">
                <a:solidFill>
                  <a:srgbClr val="FF0000"/>
                </a:solidFill>
                <a:cs typeface="Times New Roman" charset="0"/>
              </a:rPr>
              <a:t>facoltativi</a:t>
            </a:r>
            <a:endParaRPr lang="it-IT" sz="2600" dirty="0" smtClean="0">
              <a:latin typeface="+mn-lt"/>
              <a:cs typeface="Times New Roman" charset="0"/>
            </a:endParaRP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Rilegatrici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Taglierina</a:t>
            </a:r>
          </a:p>
          <a:p>
            <a:pPr lvl="1">
              <a:spcBef>
                <a:spcPts val="600"/>
              </a:spcBef>
            </a:pPr>
            <a:endParaRPr lang="it-IT" sz="2600" dirty="0" smtClean="0">
              <a:latin typeface="+mn-lt"/>
              <a:cs typeface="Times New Roman" charset="0"/>
            </a:endParaRP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endParaRPr lang="it-IT" sz="2600" dirty="0" smtClean="0">
              <a:latin typeface="+mn-lt"/>
              <a:cs typeface="Times New Roman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endParaRPr lang="it-IT" sz="2600" dirty="0" smtClean="0">
              <a:latin typeface="+mn-lt"/>
              <a:cs typeface="Times New Roman" charset="0"/>
            </a:endParaRPr>
          </a:p>
        </p:txBody>
      </p:sp>
      <p:pic>
        <p:nvPicPr>
          <p:cNvPr id="9218" name="Picture 2" descr="http://www.imageautomation.it/progetti/mondialus/images/products/Cucitrice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234" y="1052736"/>
            <a:ext cx="2857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617" y="3168006"/>
            <a:ext cx="4565361" cy="242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268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0AE824-A6CE-42D5-A063-20B0437BB384}" type="slidenum">
              <a:rPr lang="it-IT"/>
              <a:pPr>
                <a:defRPr/>
              </a:pPr>
              <a:t>11</a:t>
            </a:fld>
            <a:endParaRPr lang="it-IT"/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778120" y="5094288"/>
            <a:ext cx="184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kumimoji="1" lang="it-IT" sz="2800">
              <a:solidFill>
                <a:srgbClr val="063DE8"/>
              </a:solidFill>
              <a:effectLst/>
              <a:latin typeface="Arial" charset="0"/>
            </a:endParaRPr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1292470" y="3989388"/>
            <a:ext cx="184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kumimoji="1" lang="it-IT" sz="2800">
              <a:solidFill>
                <a:srgbClr val="063DE8"/>
              </a:solidFill>
              <a:effectLst/>
              <a:latin typeface="Arial" charset="0"/>
            </a:endParaRPr>
          </a:p>
        </p:txBody>
      </p:sp>
      <p:sp>
        <p:nvSpPr>
          <p:cNvPr id="126874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332656"/>
            <a:ext cx="7194414" cy="503336"/>
          </a:xfr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it-IT" dirty="0" smtClean="0"/>
              <a:t>Brogliaccio di segreteria</a:t>
            </a:r>
            <a:endParaRPr lang="it-IT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52046" y="1219200"/>
            <a:ext cx="3989312" cy="559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fontScale="62500" lnSpcReduction="20000"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solidFill>
                  <a:srgbClr val="FF0000"/>
                </a:solidFill>
                <a:latin typeface="+mn-lt"/>
                <a:cs typeface="Times New Roman" charset="0"/>
              </a:rPr>
              <a:t>Brogliaccio - definizione</a:t>
            </a:r>
            <a:endParaRPr lang="it-IT" sz="2600" dirty="0">
              <a:solidFill>
                <a:srgbClr val="FF0000"/>
              </a:solidFill>
              <a:latin typeface="+mn-lt"/>
              <a:cs typeface="Times New Roman" charset="0"/>
            </a:endParaRP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quaderno </a:t>
            </a:r>
            <a:r>
              <a:rPr lang="it-IT" sz="2600" dirty="0">
                <a:latin typeface="+mn-lt"/>
                <a:cs typeface="Times New Roman" charset="0"/>
              </a:rPr>
              <a:t>o registro per annotazioni provvisorie, adoperato in particolare dai commercianti che vi scrivono le operazioni effettuate nella </a:t>
            </a:r>
            <a:r>
              <a:rPr lang="it-IT" sz="2600" dirty="0" smtClean="0">
                <a:latin typeface="+mn-lt"/>
                <a:cs typeface="Times New Roman" charset="0"/>
              </a:rPr>
              <a:t>giornata</a:t>
            </a:r>
            <a:endParaRPr lang="it-IT" sz="2600" dirty="0">
              <a:latin typeface="+mn-lt"/>
              <a:cs typeface="Times New Roman" charset="0"/>
            </a:endParaRP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(militare</a:t>
            </a:r>
            <a:r>
              <a:rPr lang="it-IT" sz="2600" dirty="0">
                <a:latin typeface="+mn-lt"/>
                <a:cs typeface="Times New Roman" charset="0"/>
              </a:rPr>
              <a:t>) (gergale) nell'Arma dei Carabinieri è così definito, in modo gergale, il Memoriale del Servizio Giornaliero, cioè quel registro nel quale viene annotato, giorno per giorno, il servizio svolto e da svolgere per ciascun militare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quaderno </a:t>
            </a:r>
            <a:r>
              <a:rPr lang="it-IT" sz="2600" dirty="0">
                <a:latin typeface="+mn-lt"/>
                <a:cs typeface="Times New Roman" charset="0"/>
              </a:rPr>
              <a:t>o registro adoperato anche sulle navi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endParaRPr lang="it-IT" sz="2600" dirty="0" smtClean="0">
              <a:latin typeface="+mn-lt"/>
              <a:cs typeface="Times New Roman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Cosa riportare</a:t>
            </a:r>
            <a:endParaRPr lang="it-IT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charset="0"/>
            </a:endParaRP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b="1" dirty="0" smtClean="0">
                <a:latin typeface="+mn-lt"/>
                <a:cs typeface="Times New Roman" charset="0"/>
              </a:rPr>
              <a:t>Data e ora, Operatore, cosa è avvenuto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Non è uguale al registro delle trasmissioni radio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980729"/>
            <a:ext cx="1702554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http://www.repubblica.it/images/2012/01/18/165225172-823fffaa-65f2-4b4f-89e2-63955762cf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247" y="1219200"/>
            <a:ext cx="3102270" cy="41880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430230" y="5610525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+mn-lt"/>
              </a:rPr>
              <a:t>Il brogliaccio della Capitaneria di porto sul naufragio della Costa </a:t>
            </a:r>
            <a:r>
              <a:rPr lang="it-IT" sz="1400" dirty="0" smtClean="0">
                <a:latin typeface="+mn-lt"/>
              </a:rPr>
              <a:t>Concordia (</a:t>
            </a:r>
            <a:r>
              <a:rPr lang="it-IT" sz="1400" dirty="0" err="1" smtClean="0">
                <a:latin typeface="+mn-lt"/>
              </a:rPr>
              <a:t>Com.te</a:t>
            </a:r>
            <a:r>
              <a:rPr lang="it-IT" sz="1400" dirty="0" smtClean="0">
                <a:latin typeface="+mn-lt"/>
              </a:rPr>
              <a:t> </a:t>
            </a:r>
            <a:r>
              <a:rPr lang="it-IT" sz="1400" dirty="0">
                <a:latin typeface="+mn-lt"/>
              </a:rPr>
              <a:t>D</a:t>
            </a:r>
            <a:r>
              <a:rPr lang="it-IT" sz="1400" dirty="0" smtClean="0">
                <a:latin typeface="+mn-lt"/>
              </a:rPr>
              <a:t>e Falco)</a:t>
            </a:r>
            <a:endParaRPr lang="it-IT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252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0AE824-A6CE-42D5-A063-20B0437BB384}" type="slidenum">
              <a:rPr lang="it-IT"/>
              <a:pPr>
                <a:defRPr/>
              </a:pPr>
              <a:t>12</a:t>
            </a:fld>
            <a:endParaRPr lang="it-IT"/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778120" y="5094288"/>
            <a:ext cx="184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kumimoji="1" lang="it-IT" sz="2800">
              <a:solidFill>
                <a:srgbClr val="063DE8"/>
              </a:solidFill>
              <a:effectLst/>
              <a:latin typeface="Arial" charset="0"/>
            </a:endParaRPr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1292470" y="3989388"/>
            <a:ext cx="184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kumimoji="1" lang="it-IT" sz="2800">
              <a:solidFill>
                <a:srgbClr val="063DE8"/>
              </a:solidFill>
              <a:effectLst/>
              <a:latin typeface="Arial" charset="0"/>
            </a:endParaRPr>
          </a:p>
        </p:txBody>
      </p:sp>
      <p:sp>
        <p:nvSpPr>
          <p:cNvPr id="126874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332656"/>
            <a:ext cx="7194414" cy="503336"/>
          </a:xfr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it-IT" dirty="0" smtClean="0"/>
              <a:t>Istruzione sul carteggio</a:t>
            </a:r>
            <a:endParaRPr lang="it-IT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16415" y="1052736"/>
            <a:ext cx="4607986" cy="530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fontScale="62500" lnSpcReduction="20000"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solidFill>
                  <a:srgbClr val="FF0000"/>
                </a:solidFill>
                <a:latin typeface="+mn-lt"/>
                <a:cs typeface="Times New Roman" charset="0"/>
              </a:rPr>
              <a:t>Istruzioni sul Carteggio</a:t>
            </a:r>
            <a:endParaRPr lang="it-IT" sz="2600" dirty="0">
              <a:solidFill>
                <a:srgbClr val="FF0000"/>
              </a:solidFill>
              <a:latin typeface="+mn-lt"/>
              <a:cs typeface="Times New Roman" charset="0"/>
            </a:endParaRP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Metodo noto e condiviso di archiviazione e classificazione dei documenti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Si divide in classificato e non classificato (ordinario o permanente)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b="1" dirty="0" smtClean="0">
                <a:latin typeface="+mn-lt"/>
                <a:cs typeface="Times New Roman" charset="0"/>
              </a:rPr>
              <a:t>Classificato</a:t>
            </a:r>
            <a:r>
              <a:rPr lang="it-IT" sz="2600" dirty="0" smtClean="0">
                <a:latin typeface="+mn-lt"/>
                <a:cs typeface="Times New Roman" charset="0"/>
              </a:rPr>
              <a:t> significa che esiste già un indice con cui devono essere classificati i documenti: es. </a:t>
            </a:r>
          </a:p>
          <a:p>
            <a:pPr marL="1200150" lvl="2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200" dirty="0" smtClean="0">
                <a:solidFill>
                  <a:srgbClr val="0033CC"/>
                </a:solidFill>
                <a:latin typeface="+mn-lt"/>
                <a:cs typeface="Times New Roman" charset="0"/>
              </a:rPr>
              <a:t>(1) Personale -&gt; (1)Disciplina, (2)Trasferimenti, …, (5)Addestramento .. -&gt; (n. pratica) + progressivo</a:t>
            </a:r>
          </a:p>
          <a:p>
            <a:pPr marL="1200150" lvl="2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200" dirty="0">
                <a:solidFill>
                  <a:srgbClr val="0033CC"/>
                </a:solidFill>
                <a:latin typeface="+mn-lt"/>
                <a:cs typeface="Times New Roman" charset="0"/>
              </a:rPr>
              <a:t>(2)Amministrazione -&gt; (1)Competenze, (2)Vitto, (3)Automezzi, … -&gt;   (n</a:t>
            </a:r>
            <a:r>
              <a:rPr lang="it-IT" sz="2200" dirty="0" smtClean="0">
                <a:solidFill>
                  <a:srgbClr val="0033CC"/>
                </a:solidFill>
                <a:latin typeface="+mn-lt"/>
                <a:cs typeface="Times New Roman" charset="0"/>
              </a:rPr>
              <a:t>. pratica</a:t>
            </a:r>
            <a:r>
              <a:rPr lang="it-IT" sz="2200" dirty="0">
                <a:solidFill>
                  <a:srgbClr val="0033CC"/>
                </a:solidFill>
                <a:latin typeface="+mn-lt"/>
                <a:cs typeface="Times New Roman" charset="0"/>
              </a:rPr>
              <a:t>) + progressivo</a:t>
            </a:r>
          </a:p>
          <a:p>
            <a:pPr marL="1200150" lvl="2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200" dirty="0">
                <a:solidFill>
                  <a:srgbClr val="0033CC"/>
                </a:solidFill>
                <a:latin typeface="+mn-lt"/>
                <a:cs typeface="Times New Roman" charset="0"/>
              </a:rPr>
              <a:t>(3)Servizio -&gt; (1)Turni, (2)Informazioni, (3)Ricerche, … -&gt;   (n. pratica) + progressivo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b="1" dirty="0" smtClean="0">
                <a:latin typeface="+mn-lt"/>
                <a:cs typeface="Times New Roman" charset="0"/>
              </a:rPr>
              <a:t>Non Classificato </a:t>
            </a:r>
            <a:r>
              <a:rPr lang="it-IT" sz="2600" dirty="0" smtClean="0">
                <a:latin typeface="+mn-lt"/>
                <a:cs typeface="Times New Roman" charset="0"/>
              </a:rPr>
              <a:t>può essere </a:t>
            </a:r>
            <a:r>
              <a:rPr lang="it-IT" sz="2600" b="1" dirty="0" smtClean="0">
                <a:latin typeface="+mn-lt"/>
                <a:cs typeface="Times New Roman" charset="0"/>
              </a:rPr>
              <a:t>ordinario</a:t>
            </a:r>
            <a:r>
              <a:rPr lang="it-IT" sz="2600" dirty="0" smtClean="0">
                <a:latin typeface="+mn-lt"/>
                <a:cs typeface="Times New Roman" charset="0"/>
              </a:rPr>
              <a:t>, cioè segue l’anno solare per argomenti non riferibili al carteggio classificato per cui è necessario creare una apposita categoria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La classificazione </a:t>
            </a:r>
            <a:r>
              <a:rPr lang="it-IT" sz="2600" b="1" dirty="0" smtClean="0">
                <a:latin typeface="+mn-lt"/>
                <a:cs typeface="Times New Roman" charset="0"/>
              </a:rPr>
              <a:t>permanente</a:t>
            </a:r>
            <a:r>
              <a:rPr lang="it-IT" sz="2600" dirty="0" smtClean="0">
                <a:latin typeface="+mn-lt"/>
                <a:cs typeface="Times New Roman" charset="0"/>
              </a:rPr>
              <a:t> (es. una informazione su una persona) non è legata all’anno ma ad un numero di protocollo permanente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endParaRPr lang="it-IT" sz="2600" dirty="0" smtClean="0">
              <a:latin typeface="+mn-lt"/>
              <a:cs typeface="Times New Roman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endParaRPr lang="it-IT" sz="2600" dirty="0" smtClean="0">
              <a:latin typeface="+mn-lt"/>
              <a:cs typeface="Times New Roman" charset="0"/>
            </a:endParaRPr>
          </a:p>
        </p:txBody>
      </p:sp>
      <p:pic>
        <p:nvPicPr>
          <p:cNvPr id="10242" name="Picture 2" descr="D:\@______scan2010\2015_05_26_istruzioni carteggio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1571385" cy="2222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@______scan2010\2015_05_26_istruzioni carteggio 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80727"/>
            <a:ext cx="1571386" cy="2222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98761"/>
            <a:ext cx="3558046" cy="174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4581128"/>
            <a:ext cx="3558047" cy="1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2 2"/>
          <p:cNvCxnSpPr/>
          <p:nvPr/>
        </p:nvCxnSpPr>
        <p:spPr>
          <a:xfrm>
            <a:off x="4211960" y="3501008"/>
            <a:ext cx="1224136" cy="2047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V="1">
            <a:off x="4355976" y="5589240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25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renta.it/upload/ent3/1/Banner_FAQ_220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50243"/>
            <a:ext cx="374441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D:\__@__anc\____carabinieri_it__\___pupazzi_caricature\mascotte neikos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3600400" cy="4587176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 rot="19456828">
            <a:off x="1992987" y="3060786"/>
            <a:ext cx="428675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sz="5400" b="1" dirty="0" smtClean="0"/>
              <a:t>… Domande</a:t>
            </a:r>
            <a:r>
              <a:rPr lang="it-IT" sz="5400" dirty="0" smtClean="0"/>
              <a:t> </a:t>
            </a:r>
            <a:r>
              <a:rPr lang="it-IT" sz="5400" b="1" dirty="0" smtClean="0"/>
              <a:t>…</a:t>
            </a:r>
            <a:endParaRPr lang="it-IT" sz="5400" b="1" dirty="0"/>
          </a:p>
        </p:txBody>
      </p:sp>
    </p:spTree>
    <p:extLst>
      <p:ext uri="{BB962C8B-B14F-4D97-AF65-F5344CB8AC3E}">
        <p14:creationId xmlns:p14="http://schemas.microsoft.com/office/powerpoint/2010/main" val="3648709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123728" y="4005064"/>
            <a:ext cx="5143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71° Nucleo Volontariato e Protezione </a:t>
            </a:r>
            <a:r>
              <a:rPr lang="it-IT" b="1" dirty="0" smtClean="0"/>
              <a:t>Civile</a:t>
            </a:r>
          </a:p>
          <a:p>
            <a:pPr algn="ctr"/>
            <a:r>
              <a:rPr lang="it-IT" b="1" dirty="0" smtClean="0"/>
              <a:t>Associazione Nazionale Carabinieri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/>
              <a:t>Sezione di Brugherio – “Virgo </a:t>
            </a:r>
            <a:r>
              <a:rPr lang="it-IT" b="1" dirty="0" err="1" smtClean="0"/>
              <a:t>Fidelis</a:t>
            </a:r>
            <a:r>
              <a:rPr lang="it-IT" b="1" dirty="0" smtClean="0"/>
              <a:t>”</a:t>
            </a:r>
            <a:br>
              <a:rPr lang="it-IT" b="1" dirty="0" smtClean="0"/>
            </a:br>
            <a:r>
              <a:rPr lang="it-IT" b="1" dirty="0" smtClean="0"/>
              <a:t> </a:t>
            </a:r>
          </a:p>
          <a:p>
            <a:pPr algn="ctr"/>
            <a:r>
              <a:rPr lang="it-IT" dirty="0" smtClean="0"/>
              <a:t>Via San Giovanni Bosco, 29 </a:t>
            </a:r>
          </a:p>
          <a:p>
            <a:pPr algn="ctr"/>
            <a:r>
              <a:rPr lang="it-IT" dirty="0" smtClean="0"/>
              <a:t> 20861  Brugherio  (MB)</a:t>
            </a:r>
          </a:p>
          <a:p>
            <a:pPr algn="ctr"/>
            <a:r>
              <a:rPr lang="it-IT" dirty="0" smtClean="0"/>
              <a:t>e-mail: </a:t>
            </a:r>
            <a:r>
              <a:rPr lang="it-IT" dirty="0" smtClean="0">
                <a:hlinkClick r:id="rId2"/>
              </a:rPr>
              <a:t>info@anc-brugherio.it</a:t>
            </a:r>
            <a:r>
              <a:rPr lang="it-IT" dirty="0" smtClean="0"/>
              <a:t>  </a:t>
            </a:r>
          </a:p>
          <a:p>
            <a:pPr algn="ctr"/>
            <a:r>
              <a:rPr lang="it-IT" dirty="0" smtClean="0"/>
              <a:t>Web:  </a:t>
            </a:r>
            <a:r>
              <a:rPr lang="it-IT" dirty="0" smtClean="0">
                <a:hlinkClick r:id="rId3"/>
              </a:rPr>
              <a:t>www.anc-brugherio.it</a:t>
            </a:r>
            <a:endParaRPr lang="it-IT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281153"/>
            <a:ext cx="1700780" cy="2160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7554" y="1143147"/>
            <a:ext cx="2380552" cy="238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554" y="1251630"/>
            <a:ext cx="2163586" cy="216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61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asellaDiTesto 113"/>
          <p:cNvSpPr txBox="1"/>
          <p:nvPr/>
        </p:nvSpPr>
        <p:spPr>
          <a:xfrm rot="19456828">
            <a:off x="4743642" y="2551836"/>
            <a:ext cx="3619709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sz="5400" b="1" dirty="0" smtClean="0"/>
              <a:t>Grazie  per </a:t>
            </a:r>
          </a:p>
          <a:p>
            <a:pPr algn="ctr"/>
            <a:r>
              <a:rPr lang="it-IT" sz="5400" b="1" dirty="0" smtClean="0"/>
              <a:t>L’attenzione</a:t>
            </a:r>
            <a:endParaRPr lang="it-IT" sz="5400" b="1" dirty="0"/>
          </a:p>
        </p:txBody>
      </p:sp>
      <p:pic>
        <p:nvPicPr>
          <p:cNvPr id="115" name="Picture 1" descr="D:\__@__anc\____carabinieri_it__\___pupazzi_caricature\mascotte neikos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340768"/>
            <a:ext cx="3600400" cy="4587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293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0AE824-A6CE-42D5-A063-20B0437BB384}" type="slidenum">
              <a:rPr lang="it-IT"/>
              <a:pPr>
                <a:defRPr/>
              </a:pPr>
              <a:t>2</a:t>
            </a:fld>
            <a:endParaRPr lang="it-IT"/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778120" y="5094288"/>
            <a:ext cx="184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kumimoji="1" lang="it-IT" sz="2800">
              <a:solidFill>
                <a:srgbClr val="063DE8"/>
              </a:solidFill>
              <a:effectLst/>
              <a:latin typeface="Arial" charset="0"/>
            </a:endParaRPr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1292470" y="3989388"/>
            <a:ext cx="184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kumimoji="1" lang="it-IT" sz="2800">
              <a:solidFill>
                <a:srgbClr val="063DE8"/>
              </a:solidFill>
              <a:effectLst/>
              <a:latin typeface="Arial" charset="0"/>
            </a:endParaRPr>
          </a:p>
        </p:txBody>
      </p:sp>
      <p:sp>
        <p:nvSpPr>
          <p:cNvPr id="126874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332656"/>
            <a:ext cx="7194414" cy="503336"/>
          </a:xfr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it-IT" dirty="0" smtClean="0"/>
              <a:t>La segreteria non informatica</a:t>
            </a:r>
            <a:endParaRPr lang="it-IT" dirty="0"/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252046" y="1219200"/>
            <a:ext cx="4607986" cy="530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fontScale="77500" lnSpcReduction="20000"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>
                <a:solidFill>
                  <a:srgbClr val="FF0000"/>
                </a:solidFill>
                <a:latin typeface="+mn-lt"/>
                <a:cs typeface="Times New Roman" charset="0"/>
              </a:rPr>
              <a:t>Può essere solo cartacea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>
                <a:latin typeface="+mn-lt"/>
                <a:cs typeface="Times New Roman" charset="0"/>
              </a:rPr>
              <a:t>Non vi sono strumenti informatici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>
                <a:latin typeface="+mn-lt"/>
                <a:cs typeface="Times New Roman" charset="0"/>
              </a:rPr>
              <a:t>Non si sanno usare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>
                <a:latin typeface="+mn-lt"/>
                <a:cs typeface="Times New Roman" charset="0"/>
              </a:rPr>
              <a:t>E’ di breve durata e non vale la pena impiantare un sistema informativo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>
                <a:latin typeface="+mn-lt"/>
                <a:cs typeface="Times New Roman" charset="0"/>
              </a:rPr>
              <a:t>E’ necessario solo archiviare </a:t>
            </a:r>
            <a:r>
              <a:rPr lang="it-IT" sz="2600" dirty="0" smtClean="0">
                <a:latin typeface="+mn-lt"/>
                <a:cs typeface="Times New Roman" charset="0"/>
              </a:rPr>
              <a:t>documenti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endParaRPr lang="it-IT" sz="2600" dirty="0">
              <a:latin typeface="+mn-lt"/>
              <a:cs typeface="Times New Roman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solidFill>
                  <a:srgbClr val="FF0000"/>
                </a:solidFill>
                <a:latin typeface="+mn-lt"/>
                <a:cs typeface="Times New Roman" charset="0"/>
              </a:rPr>
              <a:t>Può essere la copia di parte degli archivi informatici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Moduli di registrazione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Fogli missione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Tabulati censimento spuntati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Bolle di consegna/fatture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Rimborsi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Ecc.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endParaRPr lang="it-IT" sz="2600" dirty="0" smtClean="0">
              <a:latin typeface="+mn-lt"/>
              <a:cs typeface="Times New Roman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50091"/>
            <a:ext cx="3096344" cy="2278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3645024"/>
            <a:ext cx="3096344" cy="227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783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0AE824-A6CE-42D5-A063-20B0437BB384}" type="slidenum">
              <a:rPr lang="it-IT"/>
              <a:pPr>
                <a:defRPr/>
              </a:pPr>
              <a:t>3</a:t>
            </a:fld>
            <a:endParaRPr lang="it-IT"/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778120" y="5094288"/>
            <a:ext cx="184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kumimoji="1" lang="it-IT" sz="2800">
              <a:solidFill>
                <a:srgbClr val="063DE8"/>
              </a:solidFill>
              <a:effectLst/>
              <a:latin typeface="Arial" charset="0"/>
            </a:endParaRPr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1292470" y="3989388"/>
            <a:ext cx="184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kumimoji="1" lang="it-IT" sz="2800">
              <a:solidFill>
                <a:srgbClr val="063DE8"/>
              </a:solidFill>
              <a:effectLst/>
              <a:latin typeface="Arial" charset="0"/>
            </a:endParaRPr>
          </a:p>
        </p:txBody>
      </p:sp>
      <p:sp>
        <p:nvSpPr>
          <p:cNvPr id="126874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332656"/>
            <a:ext cx="7194414" cy="503336"/>
          </a:xfr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it-IT" dirty="0" smtClean="0"/>
              <a:t>La segreteria non informatica </a:t>
            </a:r>
            <a:endParaRPr lang="it-IT" dirty="0"/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252046" y="1219200"/>
            <a:ext cx="4607986" cy="530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fontScale="85000" lnSpcReduction="20000"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solidFill>
                  <a:srgbClr val="FF0000"/>
                </a:solidFill>
                <a:latin typeface="+mn-lt"/>
                <a:cs typeface="Times New Roman" charset="0"/>
              </a:rPr>
              <a:t>Ricerca dei documenti</a:t>
            </a:r>
            <a:endParaRPr lang="it-IT" sz="2600" dirty="0">
              <a:solidFill>
                <a:srgbClr val="FF0000"/>
              </a:solidFill>
              <a:latin typeface="+mn-lt"/>
              <a:cs typeface="Times New Roman" charset="0"/>
            </a:endParaRP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Ricerca a memoria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Ricerca per argomento di faldone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Ricerca tramite protocolli di archiviazione 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endParaRPr lang="it-IT" sz="2600" dirty="0">
              <a:latin typeface="+mn-lt"/>
              <a:cs typeface="Times New Roman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solidFill>
                  <a:srgbClr val="FF0000"/>
                </a:solidFill>
                <a:latin typeface="+mn-lt"/>
                <a:cs typeface="Times New Roman" charset="0"/>
              </a:rPr>
              <a:t>Dati ridondanti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Mettere copie delle bolle/fatture nell’archivio cronologico e in quello dei fornitori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Schede residenti per alfabetico e nel fascicolo di ogni tenda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Elenchi mezzi per targa e per associazione con schede dettagliate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endParaRPr lang="it-IT" sz="2600" dirty="0" smtClean="0">
              <a:latin typeface="+mn-lt"/>
              <a:cs typeface="Times New Roman" charset="0"/>
            </a:endParaRP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endParaRPr lang="it-IT" sz="2600" dirty="0" smtClean="0">
              <a:latin typeface="+mn-lt"/>
              <a:cs typeface="Times New Roman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endParaRPr lang="it-IT" sz="2600" dirty="0" smtClean="0">
              <a:latin typeface="+mn-lt"/>
              <a:cs typeface="Times New Roman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19" y="1052736"/>
            <a:ext cx="2567185" cy="2567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73388"/>
            <a:ext cx="3015459" cy="2261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031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0AE824-A6CE-42D5-A063-20B0437BB384}" type="slidenum">
              <a:rPr lang="it-IT"/>
              <a:pPr>
                <a:defRPr/>
              </a:pPr>
              <a:t>4</a:t>
            </a:fld>
            <a:endParaRPr lang="it-IT"/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778120" y="5094288"/>
            <a:ext cx="184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kumimoji="1" lang="it-IT" sz="2800">
              <a:solidFill>
                <a:srgbClr val="063DE8"/>
              </a:solidFill>
              <a:effectLst/>
              <a:latin typeface="Arial" charset="0"/>
            </a:endParaRPr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1292470" y="3989388"/>
            <a:ext cx="184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kumimoji="1" lang="it-IT" sz="2800">
              <a:solidFill>
                <a:srgbClr val="063DE8"/>
              </a:solidFill>
              <a:effectLst/>
              <a:latin typeface="Arial" charset="0"/>
            </a:endParaRPr>
          </a:p>
        </p:txBody>
      </p:sp>
      <p:sp>
        <p:nvSpPr>
          <p:cNvPr id="126874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332656"/>
            <a:ext cx="7194414" cy="503336"/>
          </a:xfr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it-IT" dirty="0" smtClean="0"/>
              <a:t>La segreteria non informatica </a:t>
            </a:r>
            <a:endParaRPr lang="it-IT" dirty="0"/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252046" y="1219200"/>
            <a:ext cx="4607986" cy="530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fontScale="70000" lnSpcReduction="20000"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charset="0"/>
              </a:rPr>
              <a:t>Errori e sparizioni</a:t>
            </a:r>
            <a:endParaRPr lang="it-IT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charset="0"/>
            </a:endParaRP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Viene preso un documento e non rimesso nell’archivio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Viene preso un documento e rimesso in un archivio diverso dall’originale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Nella confusione il documento viene buttato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Il documento rimane attaccato ad altri non attinenti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Errata protocollazione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Errato inserimento alfabetico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Errato inserimento cronologico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…..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endParaRPr lang="it-IT" sz="2600" dirty="0">
              <a:latin typeface="+mn-lt"/>
              <a:cs typeface="Times New Roman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solidFill>
                  <a:srgbClr val="FF0000"/>
                </a:solidFill>
                <a:latin typeface="+mn-lt"/>
                <a:cs typeface="Times New Roman" charset="0"/>
              </a:rPr>
              <a:t>Quanti sono i documenti?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Decine – cartaceo OK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Centinaia – cartaceo critico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Migliaia – cartaceo impossibile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endParaRPr lang="it-IT" sz="2600" dirty="0" smtClean="0">
              <a:latin typeface="+mn-lt"/>
              <a:cs typeface="Times New Roman" charset="0"/>
            </a:endParaRP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endParaRPr lang="it-IT" sz="2600" dirty="0" smtClean="0">
              <a:latin typeface="+mn-lt"/>
              <a:cs typeface="Times New Roman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endParaRPr lang="it-IT" sz="2600" dirty="0" smtClean="0">
              <a:latin typeface="+mn-lt"/>
              <a:cs typeface="Times New Roman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19" y="1052736"/>
            <a:ext cx="2567185" cy="2567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73388"/>
            <a:ext cx="3015459" cy="2261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368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0AE824-A6CE-42D5-A063-20B0437BB384}" type="slidenum">
              <a:rPr lang="it-IT"/>
              <a:pPr>
                <a:defRPr/>
              </a:pPr>
              <a:t>5</a:t>
            </a:fld>
            <a:endParaRPr lang="it-IT"/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778120" y="5094288"/>
            <a:ext cx="184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kumimoji="1" lang="it-IT" sz="2800">
              <a:solidFill>
                <a:srgbClr val="063DE8"/>
              </a:solidFill>
              <a:effectLst/>
              <a:latin typeface="Arial" charset="0"/>
            </a:endParaRPr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1292470" y="3989388"/>
            <a:ext cx="184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kumimoji="1" lang="it-IT" sz="2800">
              <a:solidFill>
                <a:srgbClr val="063DE8"/>
              </a:solidFill>
              <a:effectLst/>
              <a:latin typeface="Arial" charset="0"/>
            </a:endParaRPr>
          </a:p>
        </p:txBody>
      </p:sp>
      <p:sp>
        <p:nvSpPr>
          <p:cNvPr id="126874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332656"/>
            <a:ext cx="7194414" cy="503336"/>
          </a:xfr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it-IT" dirty="0" smtClean="0"/>
              <a:t>La segreteria non informatica </a:t>
            </a:r>
            <a:endParaRPr lang="it-IT" dirty="0"/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252046" y="1219200"/>
            <a:ext cx="4607986" cy="530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fontScale="92500" lnSpcReduction="20000"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solidFill>
                  <a:srgbClr val="FF0000"/>
                </a:solidFill>
                <a:latin typeface="+mn-lt"/>
                <a:cs typeface="Times New Roman" charset="0"/>
              </a:rPr>
              <a:t>Vantaggi</a:t>
            </a:r>
            <a:endParaRPr lang="it-IT" sz="2600" dirty="0">
              <a:solidFill>
                <a:srgbClr val="FF0000"/>
              </a:solidFill>
              <a:latin typeface="+mn-lt"/>
              <a:cs typeface="Times New Roman" charset="0"/>
            </a:endParaRP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Lo sanno fare tutti (o quasi…)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Intuitivo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Confortevole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Per i refrattari all’informatica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>
                <a:latin typeface="+mn-lt"/>
                <a:cs typeface="Times New Roman" charset="0"/>
              </a:rPr>
              <a:t>Non serve niente, si fa con i documenti in arrivo e fogli di carta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solidFill>
                  <a:srgbClr val="FF0000"/>
                </a:solidFill>
                <a:latin typeface="+mn-lt"/>
                <a:cs typeface="Times New Roman" charset="0"/>
              </a:rPr>
              <a:t>Svantaggi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La confusione è esponenziale al numero di documenti sul tavolo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>
                <a:latin typeface="+mn-lt"/>
                <a:cs typeface="Times New Roman" charset="0"/>
              </a:rPr>
              <a:t>Sindrome </a:t>
            </a:r>
            <a:r>
              <a:rPr lang="it-IT" sz="2600" dirty="0" smtClean="0">
                <a:latin typeface="+mn-lt"/>
                <a:cs typeface="Times New Roman" charset="0"/>
              </a:rPr>
              <a:t>dell’archivista o del bibliotecario</a:t>
            </a:r>
            <a:endParaRPr lang="it-IT" sz="2600" dirty="0">
              <a:latin typeface="+mn-lt"/>
              <a:cs typeface="Times New Roman" charset="0"/>
            </a:endParaRP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>
                <a:latin typeface="+mn-lt"/>
                <a:cs typeface="Times New Roman" charset="0"/>
              </a:rPr>
              <a:t>Navigazione a vista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endParaRPr lang="it-IT" sz="2600" dirty="0" smtClean="0">
              <a:latin typeface="+mn-lt"/>
              <a:cs typeface="Times New Roman" charset="0"/>
            </a:endParaRP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endParaRPr lang="it-IT" sz="2600" dirty="0" smtClean="0">
              <a:latin typeface="+mn-lt"/>
              <a:cs typeface="Times New Roman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endParaRPr lang="it-IT" sz="2600" dirty="0" smtClean="0">
              <a:latin typeface="+mn-lt"/>
              <a:cs typeface="Times New Roman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852" y="980728"/>
            <a:ext cx="3384376" cy="2252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s://encrypted-tbn0.gstatic.com/images?q=tbn:ANd9GcS7wRPkJa3rqWqb8z8e1IdNtsVPkL9V6OPFGyNdp1KmDdf-wH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00" y="3356992"/>
            <a:ext cx="3048000" cy="3038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825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0AE824-A6CE-42D5-A063-20B0437BB384}" type="slidenum">
              <a:rPr lang="it-IT"/>
              <a:pPr>
                <a:defRPr/>
              </a:pPr>
              <a:t>6</a:t>
            </a:fld>
            <a:endParaRPr lang="it-IT"/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778120" y="5094288"/>
            <a:ext cx="184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kumimoji="1" lang="it-IT" sz="2800">
              <a:solidFill>
                <a:srgbClr val="063DE8"/>
              </a:solidFill>
              <a:effectLst/>
              <a:latin typeface="Arial" charset="0"/>
            </a:endParaRPr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1292470" y="3989388"/>
            <a:ext cx="184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kumimoji="1" lang="it-IT" sz="2800">
              <a:solidFill>
                <a:srgbClr val="063DE8"/>
              </a:solidFill>
              <a:effectLst/>
              <a:latin typeface="Arial" charset="0"/>
            </a:endParaRPr>
          </a:p>
        </p:txBody>
      </p:sp>
      <p:sp>
        <p:nvSpPr>
          <p:cNvPr id="126874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332656"/>
            <a:ext cx="7194414" cy="503336"/>
          </a:xfr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it-IT" dirty="0" smtClean="0"/>
              <a:t>La segreteria non informatica </a:t>
            </a:r>
            <a:endParaRPr lang="it-IT" dirty="0"/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252046" y="1219200"/>
            <a:ext cx="4607986" cy="530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fontScale="92500" lnSpcReduction="20000"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solidFill>
                  <a:srgbClr val="FF0000"/>
                </a:solidFill>
                <a:latin typeface="+mn-lt"/>
                <a:cs typeface="Times New Roman" charset="0"/>
              </a:rPr>
              <a:t>Post-it - vantaggi</a:t>
            </a:r>
            <a:endParaRPr lang="it-IT" sz="2600" dirty="0">
              <a:solidFill>
                <a:srgbClr val="FF0000"/>
              </a:solidFill>
              <a:latin typeface="+mn-lt"/>
              <a:cs typeface="Times New Roman" charset="0"/>
            </a:endParaRP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Utili per informazioni estemporanee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Promemoria a breve 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Se usati con moderazione colpiscono l’attenzione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solidFill>
                  <a:srgbClr val="FF0000"/>
                </a:solidFill>
                <a:latin typeface="+mn-lt"/>
                <a:cs typeface="Times New Roman" charset="0"/>
              </a:rPr>
              <a:t>Post-it - svantaggi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La confusione è esponenziale al numero di post-it attaccati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Troppi disorientano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Troppi nessuno li legge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Si perdono facilmente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>
                <a:latin typeface="+mn-lt"/>
                <a:cs typeface="Times New Roman" charset="0"/>
              </a:rPr>
              <a:t>Sindrome di </a:t>
            </a:r>
            <a:r>
              <a:rPr lang="it-IT" sz="2600" dirty="0" err="1">
                <a:latin typeface="+mn-lt"/>
                <a:cs typeface="Times New Roman" charset="0"/>
              </a:rPr>
              <a:t>excel</a:t>
            </a:r>
            <a:r>
              <a:rPr lang="it-IT" sz="2600" dirty="0">
                <a:latin typeface="+mn-lt"/>
                <a:cs typeface="Times New Roman" charset="0"/>
              </a:rPr>
              <a:t> (ci faccio tutto…)</a:t>
            </a:r>
          </a:p>
          <a:p>
            <a:pPr lvl="1">
              <a:spcBef>
                <a:spcPts val="600"/>
              </a:spcBef>
            </a:pPr>
            <a:endParaRPr lang="it-IT" sz="2600" dirty="0" smtClean="0">
              <a:latin typeface="+mn-lt"/>
              <a:cs typeface="Times New Roman" charset="0"/>
            </a:endParaRP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endParaRPr lang="it-IT" sz="2600" dirty="0" smtClean="0">
              <a:latin typeface="+mn-lt"/>
              <a:cs typeface="Times New Roman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endParaRPr lang="it-IT" sz="2600" dirty="0" smtClean="0">
              <a:latin typeface="+mn-lt"/>
              <a:cs typeface="Times New Roman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49478"/>
            <a:ext cx="3054846" cy="2291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" t="3236" r="2648" b="4294"/>
          <a:stretch/>
        </p:blipFill>
        <p:spPr bwMode="auto">
          <a:xfrm>
            <a:off x="5738477" y="4057884"/>
            <a:ext cx="3200192" cy="2072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www.intravino.com/wp-content/uploads/post-i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3024336" cy="2438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57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0AE824-A6CE-42D5-A063-20B0437BB384}" type="slidenum">
              <a:rPr lang="it-IT"/>
              <a:pPr>
                <a:defRPr/>
              </a:pPr>
              <a:t>7</a:t>
            </a:fld>
            <a:endParaRPr lang="it-IT"/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778120" y="5094288"/>
            <a:ext cx="184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kumimoji="1" lang="it-IT" sz="2800">
              <a:solidFill>
                <a:srgbClr val="063DE8"/>
              </a:solidFill>
              <a:effectLst/>
              <a:latin typeface="Arial" charset="0"/>
            </a:endParaRPr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1292470" y="3989388"/>
            <a:ext cx="184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kumimoji="1" lang="it-IT" sz="2800">
              <a:solidFill>
                <a:srgbClr val="063DE8"/>
              </a:solidFill>
              <a:effectLst/>
              <a:latin typeface="Arial" charset="0"/>
            </a:endParaRPr>
          </a:p>
        </p:txBody>
      </p:sp>
      <p:sp>
        <p:nvSpPr>
          <p:cNvPr id="126874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332656"/>
            <a:ext cx="7194414" cy="503336"/>
          </a:xfr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it-IT" dirty="0" smtClean="0"/>
              <a:t>Dovendola fare … organizziamoci</a:t>
            </a:r>
            <a:endParaRPr lang="it-IT" dirty="0"/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252046" y="1219200"/>
            <a:ext cx="4607986" cy="530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solidFill>
                  <a:srgbClr val="FF0000"/>
                </a:solidFill>
                <a:latin typeface="+mn-lt"/>
                <a:cs typeface="Times New Roman" charset="0"/>
              </a:rPr>
              <a:t>Prepariamoci</a:t>
            </a:r>
            <a:endParaRPr lang="it-IT" sz="2600" dirty="0">
              <a:solidFill>
                <a:srgbClr val="FF0000"/>
              </a:solidFill>
              <a:latin typeface="+mn-lt"/>
              <a:cs typeface="Times New Roman" charset="0"/>
            </a:endParaRP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Registri già pronti all’uso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Modulistica per registrazioni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Registri per protocolli 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Ecc.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solidFill>
                  <a:srgbClr val="FF0000"/>
                </a:solidFill>
                <a:latin typeface="+mn-lt"/>
                <a:cs typeface="Times New Roman" charset="0"/>
              </a:rPr>
              <a:t>Sempre utili</a:t>
            </a:r>
            <a:endParaRPr lang="it-IT" sz="2600" dirty="0" smtClean="0">
              <a:latin typeface="+mn-lt"/>
              <a:cs typeface="Times New Roman" charset="0"/>
            </a:endParaRP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Non bisogna inventare niente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Nelle primissime fasi di apertura della segreteria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Ecc.</a:t>
            </a:r>
            <a:endParaRPr lang="it-IT" sz="2600" dirty="0">
              <a:latin typeface="+mn-lt"/>
              <a:cs typeface="Times New Roman" charset="0"/>
            </a:endParaRP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endParaRPr lang="it-IT" sz="2600" dirty="0" smtClean="0">
              <a:latin typeface="+mn-lt"/>
              <a:cs typeface="Times New Roman" charset="0"/>
            </a:endParaRP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endParaRPr lang="it-IT" sz="2600" dirty="0" smtClean="0">
              <a:latin typeface="+mn-lt"/>
              <a:cs typeface="Times New Roman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endParaRPr lang="it-IT" sz="2600" dirty="0" smtClean="0">
              <a:latin typeface="+mn-lt"/>
              <a:cs typeface="Times New Roman" charset="0"/>
            </a:endParaRPr>
          </a:p>
        </p:txBody>
      </p:sp>
      <p:pic>
        <p:nvPicPr>
          <p:cNvPr id="10" name="Immagin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052736"/>
            <a:ext cx="1691873" cy="239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1238" y="1151395"/>
            <a:ext cx="1687026" cy="241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magine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789040"/>
            <a:ext cx="1687026" cy="243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magine 1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687930"/>
            <a:ext cx="1512168" cy="25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7030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700808"/>
            <a:ext cx="1619673" cy="213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7500"/>
          </a:bodyPr>
          <a:lstStyle/>
          <a:p>
            <a:r>
              <a:rPr lang="it-IT" dirty="0" smtClean="0"/>
              <a:t>Archivi cartacei – pronti all’uso</a:t>
            </a:r>
            <a:endParaRPr lang="it-IT" dirty="0"/>
          </a:p>
        </p:txBody>
      </p:sp>
      <p:pic>
        <p:nvPicPr>
          <p:cNvPr id="3" name="Immagin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8546" y="1052736"/>
            <a:ext cx="1691873" cy="239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51395"/>
            <a:ext cx="1687026" cy="241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078511"/>
            <a:ext cx="1693293" cy="243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1077" y="1083079"/>
            <a:ext cx="1609195" cy="243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789040"/>
            <a:ext cx="1687026" cy="243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3246" y="3668300"/>
            <a:ext cx="168702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3687930"/>
            <a:ext cx="1512168" cy="25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7904" y="3749025"/>
            <a:ext cx="1657926" cy="241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3199629"/>
            <a:ext cx="1783093" cy="243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4107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0AE824-A6CE-42D5-A063-20B0437BB384}" type="slidenum">
              <a:rPr lang="it-IT"/>
              <a:pPr>
                <a:defRPr/>
              </a:pPr>
              <a:t>9</a:t>
            </a:fld>
            <a:endParaRPr lang="it-IT"/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778120" y="5094288"/>
            <a:ext cx="184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kumimoji="1" lang="it-IT" sz="2800">
              <a:solidFill>
                <a:srgbClr val="063DE8"/>
              </a:solidFill>
              <a:effectLst/>
              <a:latin typeface="Arial" charset="0"/>
            </a:endParaRPr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1292470" y="3989388"/>
            <a:ext cx="184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kumimoji="1" lang="it-IT" sz="2800">
              <a:solidFill>
                <a:srgbClr val="063DE8"/>
              </a:solidFill>
              <a:effectLst/>
              <a:latin typeface="Arial" charset="0"/>
            </a:endParaRPr>
          </a:p>
        </p:txBody>
      </p:sp>
      <p:sp>
        <p:nvSpPr>
          <p:cNvPr id="126874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332656"/>
            <a:ext cx="7194414" cy="503336"/>
          </a:xfr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it-IT" dirty="0" smtClean="0"/>
              <a:t>Archiviazione binder/faldoni</a:t>
            </a:r>
            <a:endParaRPr lang="it-IT" dirty="0"/>
          </a:p>
        </p:txBody>
      </p:sp>
      <p:pic>
        <p:nvPicPr>
          <p:cNvPr id="13314" name="Picture 2" descr="http://3.bp.blogspot.com/-qNzYZNIKbOY/Tsqb8sC5KMI/AAAAAAAAAXs/itHjbZm1WUQ/s1600/documenti-faldon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147" y="1124744"/>
            <a:ext cx="2843393" cy="267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52046" y="1219200"/>
            <a:ext cx="4607986" cy="530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fontScale="77500" lnSpcReduction="20000"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solidFill>
                  <a:srgbClr val="FF0000"/>
                </a:solidFill>
                <a:latin typeface="+mn-lt"/>
                <a:cs typeface="Times New Roman" charset="0"/>
              </a:rPr>
              <a:t>Archiviazione</a:t>
            </a:r>
            <a:endParaRPr lang="it-IT" sz="2600" dirty="0">
              <a:solidFill>
                <a:srgbClr val="FF0000"/>
              </a:solidFill>
              <a:latin typeface="+mn-lt"/>
              <a:cs typeface="Times New Roman" charset="0"/>
            </a:endParaRP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Binder per archiviare i documenti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Busti plastica perforate per archiviazione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Specifiche scritte sul dorso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Se possibile, usare i colori per raggruppare gli argomenti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endParaRPr lang="it-IT" sz="2600" dirty="0" smtClean="0">
              <a:latin typeface="+mn-lt"/>
              <a:cs typeface="Times New Roman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solidFill>
                  <a:srgbClr val="FF0000"/>
                </a:solidFill>
                <a:latin typeface="+mn-lt"/>
                <a:cs typeface="Times New Roman" charset="0"/>
              </a:rPr>
              <a:t>Consigli</a:t>
            </a:r>
            <a:endParaRPr lang="it-IT" sz="2600" dirty="0" smtClean="0">
              <a:latin typeface="+mn-lt"/>
              <a:cs typeface="Times New Roman" charset="0"/>
            </a:endParaRP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Richiudere e riporre i binder quando non servono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Mettere un foglio memo se si prende temporaneamente un documento per evidenziare la mancanza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it-IT" sz="2600" dirty="0" smtClean="0">
                <a:latin typeface="+mn-lt"/>
                <a:cs typeface="Times New Roman" charset="0"/>
              </a:rPr>
              <a:t>Ricordarsi le foratrici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endParaRPr lang="it-IT" sz="2600" dirty="0" smtClean="0">
              <a:latin typeface="+mn-lt"/>
              <a:cs typeface="Times New Roman" charset="0"/>
            </a:endParaRP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v"/>
            </a:pPr>
            <a:endParaRPr lang="it-IT" sz="2600" dirty="0" smtClean="0">
              <a:latin typeface="+mn-lt"/>
              <a:cs typeface="Times New Roman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endParaRPr lang="it-IT" sz="2600" dirty="0" smtClean="0">
              <a:latin typeface="+mn-lt"/>
              <a:cs typeface="Times New Roman" charset="0"/>
            </a:endParaRPr>
          </a:p>
        </p:txBody>
      </p:sp>
      <p:pic>
        <p:nvPicPr>
          <p:cNvPr id="8194" name="Picture 2" descr="http://thebigchangeproject.com/wp-content/uploads/2015/01/Organize-Office-Bind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36" y="4012613"/>
            <a:ext cx="3928997" cy="1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130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INDEX" val="53"/>
  <p:tag name="XMLFILE" val="D:\__@__ProtCiv\___________________corso_brugherio 2013 (II)\050-lezioni\lezione_012_2013_05_09_logistica (MI)\corso_CBVPC_2013_lezione_010-01_[2013_04_18]_antincendio_temp_full.xml"/>
  <p:tag name="CURRENTXMLFILE" val="D:\__@__ProtCiv\__________corso_2015 segreteria (emerlab)\050-lezioni\_corso_A2_14_003_2015_06_1°_002_informatica.xml"/>
  <p:tag name="ISPRING_RESOURCE_PATHS_HASH_2" val="10cb58cf793e69f5622684d0387d9b6cf2e44b"/>
  <p:tag name="CUMFILE" val="D:\__@__ProtCiv\__________corso_2015 segreteria (emerlab)\050-lezioni\_corso_A2_14_003_2015_06_1°_002_informatica.cul"/>
  <p:tag name="PPTXFILE" val="D:\__@__ProtCiv\__________corso_2015 segreteria (emerlab)\050-lezioni\02_mattino\_corso_A2_14_segreteria_2015_06_1°_032_carteggio.pptx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>
        <a:spAutoFit/>
      </a:bodyPr>
      <a:lstStyle>
        <a:defPPr algn="ctr">
          <a:defRPr sz="2800" b="1" dirty="0" smtClean="0">
            <a:solidFill>
              <a:srgbClr val="000099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7703</TotalTime>
  <Words>765</Words>
  <Application>Microsoft Office PowerPoint</Application>
  <PresentationFormat>Presentazione su schermo (4:3)</PresentationFormat>
  <Paragraphs>160</Paragraphs>
  <Slides>15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17" baseType="lpstr">
      <vt:lpstr>Tema di Office</vt:lpstr>
      <vt:lpstr>Personalizza struttura</vt:lpstr>
      <vt:lpstr>Presentazione standard di PowerPoint</vt:lpstr>
      <vt:lpstr>La segreteria non informatica</vt:lpstr>
      <vt:lpstr>La segreteria non informatica </vt:lpstr>
      <vt:lpstr>La segreteria non informatica </vt:lpstr>
      <vt:lpstr>La segreteria non informatica </vt:lpstr>
      <vt:lpstr>La segreteria non informatica </vt:lpstr>
      <vt:lpstr>Dovendola fare … organizziamoci</vt:lpstr>
      <vt:lpstr>Archivi cartacei – pronti all’uso</vt:lpstr>
      <vt:lpstr>Archiviazione binder/faldoni</vt:lpstr>
      <vt:lpstr>Gli strumenti per l’archivio cartaceo</vt:lpstr>
      <vt:lpstr>Brogliaccio di segreteria</vt:lpstr>
      <vt:lpstr>Istruzione sul carteggio</vt:lpstr>
      <vt:lpstr>Presentazione standard di PowerPoint</vt:lpstr>
      <vt:lpstr>Presentazione standard di PowerPoint</vt:lpstr>
      <vt:lpstr>Presentazione standard di PowerPoint</vt:lpstr>
    </vt:vector>
  </TitlesOfParts>
  <Company>Europarts italia Srl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Maurizio Issioni</dc:creator>
  <cp:lastModifiedBy>Maurizio Issioni</cp:lastModifiedBy>
  <cp:revision>1072</cp:revision>
  <dcterms:created xsi:type="dcterms:W3CDTF">2008-10-09T14:55:57Z</dcterms:created>
  <dcterms:modified xsi:type="dcterms:W3CDTF">2015-06-08T11:18:06Z</dcterms:modified>
</cp:coreProperties>
</file>