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0"/>
  </p:notesMasterIdLst>
  <p:handoutMasterIdLst>
    <p:handoutMasterId r:id="rId21"/>
  </p:handoutMasterIdLst>
  <p:sldIdLst>
    <p:sldId id="258" r:id="rId2"/>
    <p:sldId id="257" r:id="rId3"/>
    <p:sldId id="259" r:id="rId4"/>
    <p:sldId id="260" r:id="rId5"/>
    <p:sldId id="264" r:id="rId6"/>
    <p:sldId id="270" r:id="rId7"/>
    <p:sldId id="268" r:id="rId8"/>
    <p:sldId id="263" r:id="rId9"/>
    <p:sldId id="265" r:id="rId10"/>
    <p:sldId id="266" r:id="rId11"/>
    <p:sldId id="271" r:id="rId12"/>
    <p:sldId id="267" r:id="rId13"/>
    <p:sldId id="273" r:id="rId14"/>
    <p:sldId id="272" r:id="rId15"/>
    <p:sldId id="269" r:id="rId16"/>
    <p:sldId id="262" r:id="rId17"/>
    <p:sldId id="261" r:id="rId18"/>
    <p:sldId id="274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230" autoAdjust="0"/>
    <p:restoredTop sz="94660"/>
  </p:normalViewPr>
  <p:slideViewPr>
    <p:cSldViewPr>
      <p:cViewPr>
        <p:scale>
          <a:sx n="87" d="100"/>
          <a:sy n="87" d="100"/>
        </p:scale>
        <p:origin x="632" y="7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3" d="100"/>
          <a:sy n="73" d="100"/>
        </p:scale>
        <p:origin x="-154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ru-RU"/>
          </a:p>
        </p:txBody>
      </p:sp>
      <p:sp>
        <p:nvSpPr>
          <p:cNvPr id="6963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696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  <p:sp>
        <p:nvSpPr>
          <p:cNvPr id="696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ru-RU"/>
          </a:p>
        </p:txBody>
      </p:sp>
      <p:sp>
        <p:nvSpPr>
          <p:cNvPr id="696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B1493A68-D112-4102-9DB3-1A5E2541DBEB}" type="slidenum">
              <a:rPr lang="ru-RU"/>
              <a:pPr/>
              <a:t>‹N›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61950" y="260350"/>
            <a:ext cx="7162800" cy="893763"/>
          </a:xfrm>
        </p:spPr>
        <p:txBody>
          <a:bodyPr/>
          <a:lstStyle>
            <a:lvl1pPr algn="l">
              <a:defRPr sz="3200"/>
            </a:lvl1pPr>
          </a:lstStyle>
          <a:p>
            <a:r>
              <a:rPr lang="ru-RU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61950" y="1052513"/>
            <a:ext cx="7162800" cy="503237"/>
          </a:xfrm>
        </p:spPr>
        <p:txBody>
          <a:bodyPr/>
          <a:lstStyle>
            <a:lvl1pPr marL="0" indent="0">
              <a:buFontTx/>
              <a:buNone/>
              <a:defRPr sz="2400" b="1"/>
            </a:lvl1pPr>
          </a:lstStyle>
          <a:p>
            <a:r>
              <a:rPr lang="ru-RU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65963" y="260350"/>
            <a:ext cx="1909762" cy="64087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331913" y="260350"/>
            <a:ext cx="5581650" cy="64087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331913" y="1125538"/>
            <a:ext cx="3744912" cy="5543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29225" y="1125538"/>
            <a:ext cx="3746500" cy="5543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11413" y="260350"/>
            <a:ext cx="6553200" cy="50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1913" y="1125538"/>
            <a:ext cx="7643812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Click to edit Master text styles</a:t>
            </a:r>
          </a:p>
          <a:p>
            <a:pPr lvl="1"/>
            <a:r>
              <a:rPr lang="ru-RU"/>
              <a:t>Second level</a:t>
            </a:r>
          </a:p>
          <a:p>
            <a:pPr lvl="2"/>
            <a:r>
              <a:rPr lang="ru-RU"/>
              <a:t>Third level</a:t>
            </a:r>
          </a:p>
          <a:p>
            <a:pPr lvl="3"/>
            <a:r>
              <a:rPr lang="ru-RU"/>
              <a:t>Fourth level</a:t>
            </a:r>
          </a:p>
          <a:p>
            <a:pPr lvl="4"/>
            <a:r>
              <a:rPr lang="ru-RU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+mj-ea"/>
          <a:cs typeface="+mj-cs"/>
        </a:defRPr>
      </a:lvl1pPr>
      <a:lvl2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2pPr>
      <a:lvl3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3pPr>
      <a:lvl4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4pPr>
      <a:lvl5pPr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5pPr>
      <a:lvl6pPr marL="4572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6pPr>
      <a:lvl7pPr marL="9144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7pPr>
      <a:lvl8pPr marL="13716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8pPr>
      <a:lvl9pPr marL="1828800" algn="r" rtl="0" fontAlgn="base"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 b="1">
          <a:solidFill>
            <a:schemeClr val="tx2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6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hyperlink" Target="https://www.facebook.com/io.non.rischio.brugherio/videos/371003368064806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051720" y="1772816"/>
            <a:ext cx="6911975" cy="2376487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dirty="0">
                <a:solidFill>
                  <a:schemeClr val="tx1"/>
                </a:solidFill>
              </a:rPr>
              <a:t>ALLUVIONE… NON TI TEMO!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3AAA6A8C-AA46-B747-AC91-B9B14DBC5D29}"/>
              </a:ext>
            </a:extLst>
          </p:cNvPr>
          <p:cNvSpPr txBox="1"/>
          <p:nvPr/>
        </p:nvSpPr>
        <p:spPr>
          <a:xfrm>
            <a:off x="3562302" y="3964637"/>
            <a:ext cx="38908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Protezione Civile – Edizione Scuole </a:t>
            </a:r>
          </a:p>
        </p:txBody>
      </p:sp>
      <p:pic>
        <p:nvPicPr>
          <p:cNvPr id="6146" name="Picture 2" descr="Protezione Civile Logo Vector (.AI) Free Download">
            <a:extLst>
              <a:ext uri="{FF2B5EF4-FFF2-40B4-BE49-F238E27FC236}">
                <a16:creationId xmlns:a16="http://schemas.microsoft.com/office/drawing/2014/main" id="{14804FF3-B022-414D-9D3E-A0EE30356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5064" y="0"/>
            <a:ext cx="1328936" cy="132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isegno Telefono retro colorato da Utente non registrato il 30 di Luglio  del 2015">
            <a:extLst>
              <a:ext uri="{FF2B5EF4-FFF2-40B4-BE49-F238E27FC236}">
                <a16:creationId xmlns:a16="http://schemas.microsoft.com/office/drawing/2014/main" id="{4D080D8D-D2FD-C547-82AC-85A1F36514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8908" y="1506236"/>
            <a:ext cx="5466184" cy="3845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olo 1">
            <a:extLst>
              <a:ext uri="{FF2B5EF4-FFF2-40B4-BE49-F238E27FC236}">
                <a16:creationId xmlns:a16="http://schemas.microsoft.com/office/drawing/2014/main" id="{C8D09CFD-9AE6-2D49-8332-6B0B3BCF8C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mi devo comportare?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AE3D7E95-8E96-6E45-9811-0C7B855940FC}"/>
              </a:ext>
            </a:extLst>
          </p:cNvPr>
          <p:cNvSpPr txBox="1"/>
          <p:nvPr/>
        </p:nvSpPr>
        <p:spPr>
          <a:xfrm>
            <a:off x="1999821" y="5351764"/>
            <a:ext cx="51443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u="sng" dirty="0">
                <a:solidFill>
                  <a:schemeClr val="bg2"/>
                </a:solidFill>
              </a:rPr>
              <a:t>Il sistema di allerta e l’alluvione</a:t>
            </a:r>
          </a:p>
        </p:txBody>
      </p:sp>
      <p:pic>
        <p:nvPicPr>
          <p:cNvPr id="9" name="Picture 4" descr="Dipartimento della protezione civile - Wikipedia">
            <a:extLst>
              <a:ext uri="{FF2B5EF4-FFF2-40B4-BE49-F238E27FC236}">
                <a16:creationId xmlns:a16="http://schemas.microsoft.com/office/drawing/2014/main" id="{CEAD4A47-7D7F-3B49-A46E-183ED6A692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46" y="22083"/>
            <a:ext cx="1403648" cy="14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5410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Immagine che contiene testo, tavolo, interni, scrivania&#10;&#10;Descrizione generata automaticamente">
            <a:extLst>
              <a:ext uri="{FF2B5EF4-FFF2-40B4-BE49-F238E27FC236}">
                <a16:creationId xmlns:a16="http://schemas.microsoft.com/office/drawing/2014/main" id="{2348BE41-6626-A04D-A300-267CF7F096E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160" y="1299465"/>
            <a:ext cx="7571680" cy="425907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0C708359-D3C0-A948-819B-D551BD7B452F}"/>
              </a:ext>
            </a:extLst>
          </p:cNvPr>
          <p:cNvSpPr txBox="1"/>
          <p:nvPr/>
        </p:nvSpPr>
        <p:spPr>
          <a:xfrm>
            <a:off x="2985732" y="2551837"/>
            <a:ext cx="31725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>
                <a:solidFill>
                  <a:schemeClr val="tx2"/>
                </a:solidFill>
              </a:rPr>
              <a:t>ATTIVITÀ</a:t>
            </a:r>
          </a:p>
          <a:p>
            <a:r>
              <a:rPr lang="it-IT" sz="5400" dirty="0">
                <a:solidFill>
                  <a:schemeClr val="tx2"/>
                </a:solidFill>
              </a:rPr>
              <a:t>PRATICA</a:t>
            </a:r>
          </a:p>
        </p:txBody>
      </p:sp>
      <p:pic>
        <p:nvPicPr>
          <p:cNvPr id="5" name="Picture 4" descr="Dipartimento della protezione civile - Wikipedia">
            <a:extLst>
              <a:ext uri="{FF2B5EF4-FFF2-40B4-BE49-F238E27FC236}">
                <a16:creationId xmlns:a16="http://schemas.microsoft.com/office/drawing/2014/main" id="{392A41D8-CF72-544E-BBD8-A73669A233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46" y="22083"/>
            <a:ext cx="1403648" cy="14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93663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4E0A0E-C338-D045-9322-8FC5128AD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Conosco il mio territorio?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E36448-AB7E-894B-BBBF-F8031A6D7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37" y="1057967"/>
            <a:ext cx="8975725" cy="5543550"/>
          </a:xfrm>
        </p:spPr>
        <p:txBody>
          <a:bodyPr/>
          <a:lstStyle/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/>
              <a:t>Le zone di rischio del nostro comune…</a:t>
            </a:r>
          </a:p>
          <a:p>
            <a:pPr marL="0" indent="0" algn="ctr">
              <a:buNone/>
            </a:pPr>
            <a:r>
              <a:rPr lang="it-IT" dirty="0"/>
              <a:t>- sottopassaggi</a:t>
            </a:r>
          </a:p>
          <a:p>
            <a:pPr algn="ctr">
              <a:buFontTx/>
              <a:buChar char="-"/>
            </a:pPr>
            <a:r>
              <a:rPr lang="it-IT" dirty="0"/>
              <a:t>tratti vicini agli argini</a:t>
            </a:r>
          </a:p>
          <a:p>
            <a:pPr algn="ctr">
              <a:buFontTx/>
              <a:buChar char="-"/>
            </a:pPr>
            <a:r>
              <a:rPr lang="it-IT" dirty="0"/>
              <a:t>cantine e taverne</a:t>
            </a:r>
          </a:p>
          <a:p>
            <a:pPr algn="ctr">
              <a:buFontTx/>
              <a:buChar char="-"/>
            </a:pPr>
            <a:r>
              <a:rPr lang="it-IT" dirty="0"/>
              <a:t>zone di forte pendenza</a:t>
            </a:r>
          </a:p>
          <a:p>
            <a:pPr marL="0" indent="0" algn="ctr">
              <a:buNone/>
            </a:pPr>
            <a:r>
              <a:rPr lang="it-IT" dirty="0"/>
              <a:t>… e delle nostre case: </a:t>
            </a:r>
          </a:p>
          <a:p>
            <a:pPr algn="ctr">
              <a:buFontTx/>
              <a:buChar char="-"/>
            </a:pPr>
            <a:r>
              <a:rPr lang="it-IT" dirty="0"/>
              <a:t>cantine e seminterrati</a:t>
            </a:r>
          </a:p>
          <a:p>
            <a:pPr algn="ctr">
              <a:buFontTx/>
              <a:buChar char="-"/>
            </a:pPr>
            <a:endParaRPr lang="it-IT" dirty="0"/>
          </a:p>
          <a:p>
            <a:pPr marL="0" indent="0" algn="ctr">
              <a:buNone/>
            </a:pPr>
            <a:r>
              <a:rPr lang="it-IT" dirty="0"/>
              <a:t>Conosci gli alluvioni più importanti del tuo comune?</a:t>
            </a:r>
          </a:p>
          <a:p>
            <a:pPr algn="ctr">
              <a:buFontTx/>
              <a:buChar char="-"/>
            </a:pPr>
            <a:endParaRPr lang="it-IT" dirty="0"/>
          </a:p>
        </p:txBody>
      </p:sp>
      <p:pic>
        <p:nvPicPr>
          <p:cNvPr id="6" name="Picture 4" descr="Dipartimento della protezione civile - Wikipedia">
            <a:extLst>
              <a:ext uri="{FF2B5EF4-FFF2-40B4-BE49-F238E27FC236}">
                <a16:creationId xmlns:a16="http://schemas.microsoft.com/office/drawing/2014/main" id="{AF8793AA-712D-DD45-ABA2-D5B11C467F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46" y="22083"/>
            <a:ext cx="1403648" cy="14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7324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C708359-D3C0-A948-819B-D551BD7B452F}"/>
              </a:ext>
            </a:extLst>
          </p:cNvPr>
          <p:cNvSpPr txBox="1"/>
          <p:nvPr/>
        </p:nvSpPr>
        <p:spPr>
          <a:xfrm>
            <a:off x="2985732" y="2551837"/>
            <a:ext cx="31725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>
                <a:solidFill>
                  <a:schemeClr val="tx2"/>
                </a:solidFill>
              </a:rPr>
              <a:t>ATTIVITÀ</a:t>
            </a:r>
          </a:p>
          <a:p>
            <a:r>
              <a:rPr lang="it-IT" sz="5400" dirty="0">
                <a:solidFill>
                  <a:schemeClr val="tx2"/>
                </a:solidFill>
              </a:rPr>
              <a:t>PRATICA</a:t>
            </a:r>
          </a:p>
        </p:txBody>
      </p:sp>
      <p:pic>
        <p:nvPicPr>
          <p:cNvPr id="3" name="Picture 4" descr="Dipartimento della protezione civile - Wikipedia">
            <a:extLst>
              <a:ext uri="{FF2B5EF4-FFF2-40B4-BE49-F238E27FC236}">
                <a16:creationId xmlns:a16="http://schemas.microsoft.com/office/drawing/2014/main" id="{93D56137-986B-6C4A-9041-30EB81B3AD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46" y="22083"/>
            <a:ext cx="1403648" cy="14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5819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4E0A0E-C338-D045-9322-8FC5128AD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Conosco il mio territorio?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E36448-AB7E-894B-BBBF-F8031A6D7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37" y="1057967"/>
            <a:ext cx="8975725" cy="5543550"/>
          </a:xfrm>
        </p:spPr>
        <p:txBody>
          <a:bodyPr/>
          <a:lstStyle/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r>
              <a:rPr lang="it-IT" dirty="0"/>
              <a:t>Colora le zone di rischio del tuo territorio!</a:t>
            </a:r>
          </a:p>
        </p:txBody>
      </p:sp>
      <p:pic>
        <p:nvPicPr>
          <p:cNvPr id="5" name="Immagine 4" descr="Immagine che contiene mappa&#10;&#10;Descrizione generata automaticamente">
            <a:extLst>
              <a:ext uri="{FF2B5EF4-FFF2-40B4-BE49-F238E27FC236}">
                <a16:creationId xmlns:a16="http://schemas.microsoft.com/office/drawing/2014/main" id="{CB264B15-7F99-CD46-9C11-61A385080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285999" y="177800"/>
            <a:ext cx="4572000" cy="6502400"/>
          </a:xfrm>
          <a:prstGeom prst="rect">
            <a:avLst/>
          </a:prstGeom>
        </p:spPr>
      </p:pic>
      <p:pic>
        <p:nvPicPr>
          <p:cNvPr id="6" name="Picture 4" descr="Dipartimento della protezione civile - Wikipedia">
            <a:extLst>
              <a:ext uri="{FF2B5EF4-FFF2-40B4-BE49-F238E27FC236}">
                <a16:creationId xmlns:a16="http://schemas.microsoft.com/office/drawing/2014/main" id="{BD39CF8F-59CD-214E-8152-824120C8A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46" y="22083"/>
            <a:ext cx="1403648" cy="14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2667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04E0A0E-C338-D045-9322-8FC5128AD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Conosco il mio territorio?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0E36448-AB7E-894B-BBBF-F8031A6D7D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37" y="1057967"/>
            <a:ext cx="8975725" cy="5543550"/>
          </a:xfrm>
        </p:spPr>
        <p:txBody>
          <a:bodyPr/>
          <a:lstStyle/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  <a:p>
            <a:pPr marL="0" indent="0" algn="ctr">
              <a:buNone/>
            </a:pPr>
            <a:endParaRPr lang="it-IT" dirty="0"/>
          </a:p>
        </p:txBody>
      </p:sp>
      <p:pic>
        <p:nvPicPr>
          <p:cNvPr id="6" name="Immagine 5" descr="Immagine che contiene mappa&#10;&#10;Descrizione generata automaticamente">
            <a:extLst>
              <a:ext uri="{FF2B5EF4-FFF2-40B4-BE49-F238E27FC236}">
                <a16:creationId xmlns:a16="http://schemas.microsoft.com/office/drawing/2014/main" id="{FB2EA4FF-A3C3-4E41-A11A-4846480DEF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149" y="1543742"/>
            <a:ext cx="6489700" cy="4572000"/>
          </a:xfrm>
          <a:prstGeom prst="rect">
            <a:avLst/>
          </a:prstGeom>
        </p:spPr>
      </p:pic>
      <p:pic>
        <p:nvPicPr>
          <p:cNvPr id="7" name="Picture 4" descr="Dipartimento della protezione civile - Wikipedia">
            <a:extLst>
              <a:ext uri="{FF2B5EF4-FFF2-40B4-BE49-F238E27FC236}">
                <a16:creationId xmlns:a16="http://schemas.microsoft.com/office/drawing/2014/main" id="{DCFDC2F2-3C8A-8742-AC04-381ED0B4CF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46" y="22083"/>
            <a:ext cx="1403648" cy="14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525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484CFE4-2D65-B34C-84FA-3738FF2D7D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La pioggia è anche allegria!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A483D1E1-3391-4D45-8068-1A111B162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821" y="1484784"/>
            <a:ext cx="8848357" cy="4575864"/>
          </a:xfrm>
          <a:prstGeom prst="rect">
            <a:avLst/>
          </a:prstGeom>
        </p:spPr>
      </p:pic>
      <p:pic>
        <p:nvPicPr>
          <p:cNvPr id="5" name="Picture 4" descr="Dipartimento della protezione civile - Wikipedia">
            <a:extLst>
              <a:ext uri="{FF2B5EF4-FFF2-40B4-BE49-F238E27FC236}">
                <a16:creationId xmlns:a16="http://schemas.microsoft.com/office/drawing/2014/main" id="{CAB5BFB9-DF5A-C84C-B5C9-C7C819ACD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46" y="22083"/>
            <a:ext cx="1403648" cy="14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55442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07FFAFC-24B4-7F4C-B81E-E93B895129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Domande</a:t>
            </a:r>
          </a:p>
        </p:txBody>
      </p:sp>
      <p:pic>
        <p:nvPicPr>
          <p:cNvPr id="4" name="WhatsApp Video 2022-03-26 at 14.39.02" descr="WhatsApp Video 2022-03-26 at 14.39.02">
            <a:hlinkHover r:id="" action="ppaction://ole?verb=0"/>
            <a:extLst>
              <a:ext uri="{FF2B5EF4-FFF2-40B4-BE49-F238E27FC236}">
                <a16:creationId xmlns:a16="http://schemas.microsoft.com/office/drawing/2014/main" id="{5617BF58-0357-7D44-AA15-3AA930FD22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349500" y="1206500"/>
            <a:ext cx="4445000" cy="4445000"/>
          </a:xfrm>
          <a:prstGeom prst="rect">
            <a:avLst/>
          </a:prstGeom>
        </p:spPr>
      </p:pic>
      <p:pic>
        <p:nvPicPr>
          <p:cNvPr id="5" name="Picture 4" descr="Dipartimento della protezione civile - Wikipedia">
            <a:extLst>
              <a:ext uri="{FF2B5EF4-FFF2-40B4-BE49-F238E27FC236}">
                <a16:creationId xmlns:a16="http://schemas.microsoft.com/office/drawing/2014/main" id="{A69A9111-789B-0042-A148-C0399DB900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46" y="22083"/>
            <a:ext cx="1403648" cy="14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7227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8AA0E711-995E-5F46-A352-037F5FE558AC}"/>
              </a:ext>
            </a:extLst>
          </p:cNvPr>
          <p:cNvSpPr txBox="1"/>
          <p:nvPr/>
        </p:nvSpPr>
        <p:spPr>
          <a:xfrm>
            <a:off x="1519722" y="620688"/>
            <a:ext cx="6104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>
                <a:solidFill>
                  <a:schemeClr val="tx2"/>
                </a:solidFill>
              </a:rPr>
              <a:t>Consegna attestati di partecipazione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648C1A32-60DD-BF4F-83D4-2D7E1B3EC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856" y="1174662"/>
            <a:ext cx="7164288" cy="5062650"/>
          </a:xfrm>
          <a:prstGeom prst="rect">
            <a:avLst/>
          </a:prstGeom>
        </p:spPr>
      </p:pic>
      <p:pic>
        <p:nvPicPr>
          <p:cNvPr id="7" name="Picture 4" descr="Dipartimento della protezione civile - Wikipedia">
            <a:extLst>
              <a:ext uri="{FF2B5EF4-FFF2-40B4-BE49-F238E27FC236}">
                <a16:creationId xmlns:a16="http://schemas.microsoft.com/office/drawing/2014/main" id="{C752B757-85EA-6343-9BC6-C6BB020E1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46" y="22083"/>
            <a:ext cx="1403648" cy="14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0429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2195513" y="188913"/>
            <a:ext cx="6769100" cy="649287"/>
          </a:xfrm>
        </p:spPr>
        <p:txBody>
          <a:bodyPr/>
          <a:lstStyle/>
          <a:p>
            <a:r>
              <a:rPr lang="en-US" sz="3200" dirty="0">
                <a:latin typeface="Tahoma" charset="0"/>
              </a:rPr>
              <a:t>Cosa </a:t>
            </a:r>
            <a:r>
              <a:rPr lang="en-US" sz="3200" dirty="0" err="1">
                <a:latin typeface="Tahoma" charset="0"/>
              </a:rPr>
              <a:t>è</a:t>
            </a:r>
            <a:r>
              <a:rPr lang="en-US" sz="3200" dirty="0">
                <a:latin typeface="Tahoma" charset="0"/>
              </a:rPr>
              <a:t> </a:t>
            </a:r>
            <a:r>
              <a:rPr lang="en-US" sz="3200" dirty="0" err="1">
                <a:latin typeface="Tahoma" charset="0"/>
              </a:rPr>
              <a:t>un’alluvione</a:t>
            </a:r>
            <a:r>
              <a:rPr lang="en-US" sz="3200" dirty="0">
                <a:latin typeface="Tahoma" charset="0"/>
              </a:rPr>
              <a:t>?</a:t>
            </a:r>
            <a:endParaRPr lang="uk-UA" sz="3200" dirty="0">
              <a:latin typeface="Tahoma" charset="0"/>
            </a:endParaRP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65819" y="5283561"/>
            <a:ext cx="7812360" cy="1224607"/>
          </a:xfrm>
        </p:spPr>
        <p:txBody>
          <a:bodyPr/>
          <a:lstStyle/>
          <a:p>
            <a:pPr marL="0" indent="0" algn="ctr">
              <a:lnSpc>
                <a:spcPct val="80000"/>
              </a:lnSpc>
              <a:buNone/>
            </a:pPr>
            <a:r>
              <a:rPr lang="it-IT" dirty="0"/>
              <a:t>L’alluvione è l’</a:t>
            </a:r>
            <a:r>
              <a:rPr lang="it-IT" b="1" dirty="0"/>
              <a:t>allagamento</a:t>
            </a:r>
            <a:r>
              <a:rPr lang="it-IT" dirty="0"/>
              <a:t> di un’area dove normalmente non c’è acqua.</a:t>
            </a:r>
            <a:endParaRPr lang="uk-UA" dirty="0"/>
          </a:p>
        </p:txBody>
      </p:sp>
      <p:pic>
        <p:nvPicPr>
          <p:cNvPr id="1026" name="Picture 2" descr="Alluvioni: ora è chiaro il legame con il Climate Change - PCA Consultative  Broker | Fuel your future">
            <a:extLst>
              <a:ext uri="{FF2B5EF4-FFF2-40B4-BE49-F238E27FC236}">
                <a16:creationId xmlns:a16="http://schemas.microsoft.com/office/drawing/2014/main" id="{F65EE6C3-733F-6A46-8A46-B49D123107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819" y="1412776"/>
            <a:ext cx="7812360" cy="383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ipartimento della protezione civile - Wikipedia">
            <a:extLst>
              <a:ext uri="{FF2B5EF4-FFF2-40B4-BE49-F238E27FC236}">
                <a16:creationId xmlns:a16="http://schemas.microsoft.com/office/drawing/2014/main" id="{2BEE5EFF-F47E-1C47-B4A5-381DD9E73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46" y="22083"/>
            <a:ext cx="1403648" cy="14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064DCB6-6B5D-B844-A1EA-D094AAED2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/>
              <a:t>Cosa</a:t>
            </a:r>
            <a:r>
              <a:rPr lang="it-IT" dirty="0"/>
              <a:t> </a:t>
            </a:r>
            <a:r>
              <a:rPr lang="it-IT" sz="3200" dirty="0"/>
              <a:t>è un’alluvione?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A5EBC262-FFE6-124A-9DE5-1E2E148732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528" y="4293096"/>
            <a:ext cx="8496944" cy="1871414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/>
              <a:t>A originare un’alluvione sono le </a:t>
            </a:r>
            <a:r>
              <a:rPr lang="it-IT" b="1" dirty="0"/>
              <a:t>piogge</a:t>
            </a:r>
            <a:r>
              <a:rPr lang="it-IT" dirty="0"/>
              <a:t> </a:t>
            </a:r>
            <a:r>
              <a:rPr lang="it-IT" b="1" dirty="0"/>
              <a:t>abbondanti</a:t>
            </a:r>
            <a:r>
              <a:rPr lang="it-IT" dirty="0"/>
              <a:t> e </a:t>
            </a:r>
            <a:r>
              <a:rPr lang="it-IT" b="1" dirty="0"/>
              <a:t>prolungate</a:t>
            </a:r>
            <a:r>
              <a:rPr lang="it-IT" dirty="0"/>
              <a:t>. Le piogge possono aumentare la quantità di acqua contenuta nei fiumi e nei torrenti.</a:t>
            </a:r>
          </a:p>
        </p:txBody>
      </p:sp>
      <p:pic>
        <p:nvPicPr>
          <p:cNvPr id="2050" name="Picture 2" descr="Allerta meteo, torna l'inverno nel week end. Corazzon, 3B Meteo: «Pioggia,  freddo e vento">
            <a:extLst>
              <a:ext uri="{FF2B5EF4-FFF2-40B4-BE49-F238E27FC236}">
                <a16:creationId xmlns:a16="http://schemas.microsoft.com/office/drawing/2014/main" id="{6258AC2E-D8CC-F544-92BE-5857C73989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896" y="1190813"/>
            <a:ext cx="6190208" cy="3091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partimento della protezione civile - Wikipedia">
            <a:extLst>
              <a:ext uri="{FF2B5EF4-FFF2-40B4-BE49-F238E27FC236}">
                <a16:creationId xmlns:a16="http://schemas.microsoft.com/office/drawing/2014/main" id="{7FF0A0D8-A575-2641-B9F4-F16BC6898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46" y="22083"/>
            <a:ext cx="1403648" cy="14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309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411F8A9-EADE-124D-83C9-7B2E34D804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z="3200" dirty="0"/>
              <a:t>Cosa è un’alluvione?</a:t>
            </a:r>
          </a:p>
        </p:txBody>
      </p:sp>
      <p:pic>
        <p:nvPicPr>
          <p:cNvPr id="3074" name="Picture 2" descr="Best Alluvione GIFs | Gfycat">
            <a:extLst>
              <a:ext uri="{FF2B5EF4-FFF2-40B4-BE49-F238E27FC236}">
                <a16:creationId xmlns:a16="http://schemas.microsoft.com/office/drawing/2014/main" id="{4261FC14-BA29-C840-80CA-142069B9F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1412776"/>
            <a:ext cx="6192688" cy="4668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partimento della protezione civile - Wikipedia">
            <a:extLst>
              <a:ext uri="{FF2B5EF4-FFF2-40B4-BE49-F238E27FC236}">
                <a16:creationId xmlns:a16="http://schemas.microsoft.com/office/drawing/2014/main" id="{F52A1CEE-7AFB-5148-BA47-F3D86CE6FB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46" y="22083"/>
            <a:ext cx="1403648" cy="14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778922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0F88549-E16D-D940-AC96-82BABF0C6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Cosa è un’alluvione?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1A50E4D-EA02-DE41-BB7D-1D7564B0F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27" y="1480840"/>
            <a:ext cx="8937746" cy="674390"/>
          </a:xfrm>
        </p:spPr>
        <p:txBody>
          <a:bodyPr/>
          <a:lstStyle/>
          <a:p>
            <a:pPr marL="0" indent="0" algn="ctr">
              <a:buNone/>
            </a:pPr>
            <a:r>
              <a:rPr lang="it-IT" sz="2400" dirty="0"/>
              <a:t>«con la </a:t>
            </a:r>
            <a:r>
              <a:rPr lang="it-IT" sz="2400" b="1" dirty="0"/>
              <a:t>pioggia</a:t>
            </a:r>
            <a:r>
              <a:rPr lang="it-IT" sz="2400" dirty="0"/>
              <a:t> usa l’ombrello… con </a:t>
            </a:r>
            <a:r>
              <a:rPr lang="it-IT" sz="2400" b="1" dirty="0"/>
              <a:t>alluvione</a:t>
            </a:r>
            <a:r>
              <a:rPr lang="it-IT" sz="2400" dirty="0"/>
              <a:t> usa il cervello»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E4A2AAE-88F2-4D47-A16A-C0B1B76382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5" t="16875" r="42514" b="12436"/>
          <a:stretch/>
        </p:blipFill>
        <p:spPr>
          <a:xfrm>
            <a:off x="323528" y="2322029"/>
            <a:ext cx="4824536" cy="3528392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B17D5A5-D4D9-094F-A8FC-7BE191D2F4ED}"/>
              </a:ext>
            </a:extLst>
          </p:cNvPr>
          <p:cNvSpPr txBox="1"/>
          <p:nvPr/>
        </p:nvSpPr>
        <p:spPr>
          <a:xfrm>
            <a:off x="5433994" y="2791837"/>
            <a:ext cx="3377848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dirty="0">
                <a:solidFill>
                  <a:schemeClr val="tx2"/>
                </a:solidFill>
              </a:rPr>
              <a:t>Info</a:t>
            </a:r>
          </a:p>
          <a:p>
            <a:pPr algn="ctr"/>
            <a:r>
              <a:rPr lang="it-IT" u="sng" dirty="0">
                <a:solidFill>
                  <a:schemeClr val="bg2"/>
                </a:solidFill>
              </a:rPr>
              <a:t>www.comune.it</a:t>
            </a:r>
          </a:p>
          <a:p>
            <a:pPr algn="ctr"/>
            <a:endParaRPr lang="it-IT" dirty="0">
              <a:solidFill>
                <a:schemeClr val="tx2"/>
              </a:solidFill>
            </a:endParaRPr>
          </a:p>
          <a:p>
            <a:pPr algn="ctr"/>
            <a:r>
              <a:rPr lang="it-IT" dirty="0">
                <a:solidFill>
                  <a:schemeClr val="tx2"/>
                </a:solidFill>
              </a:rPr>
              <a:t>Contatti</a:t>
            </a:r>
          </a:p>
          <a:p>
            <a:pPr algn="ctr"/>
            <a:r>
              <a:rPr lang="it-IT" dirty="0">
                <a:solidFill>
                  <a:schemeClr val="tx2"/>
                </a:solidFill>
              </a:rPr>
              <a:t>800 12345 servizio di allerta</a:t>
            </a:r>
          </a:p>
          <a:p>
            <a:pPr algn="ctr"/>
            <a:r>
              <a:rPr lang="it-IT" dirty="0">
                <a:solidFill>
                  <a:schemeClr val="tx2"/>
                </a:solidFill>
              </a:rPr>
              <a:t>0391234567 Polizia municipale</a:t>
            </a:r>
          </a:p>
          <a:p>
            <a:pPr algn="ctr"/>
            <a:endParaRPr lang="it-IT" dirty="0">
              <a:solidFill>
                <a:schemeClr val="tx2"/>
              </a:solidFill>
            </a:endParaRPr>
          </a:p>
          <a:p>
            <a:pPr algn="ctr"/>
            <a:r>
              <a:rPr lang="it-IT" dirty="0" err="1">
                <a:solidFill>
                  <a:srgbClr val="C00000"/>
                </a:solidFill>
              </a:rPr>
              <a:t>AlertSystem</a:t>
            </a:r>
            <a:endParaRPr lang="it-IT" dirty="0">
              <a:solidFill>
                <a:srgbClr val="C00000"/>
              </a:solidFill>
            </a:endParaRPr>
          </a:p>
          <a:p>
            <a:pPr algn="ctr"/>
            <a:r>
              <a:rPr lang="it-IT" dirty="0">
                <a:solidFill>
                  <a:schemeClr val="tx2"/>
                </a:solidFill>
              </a:rPr>
              <a:t>345 678901</a:t>
            </a:r>
          </a:p>
        </p:txBody>
      </p:sp>
      <p:pic>
        <p:nvPicPr>
          <p:cNvPr id="8" name="Picture 4" descr="Dipartimento della protezione civile - Wikipedia">
            <a:extLst>
              <a:ext uri="{FF2B5EF4-FFF2-40B4-BE49-F238E27FC236}">
                <a16:creationId xmlns:a16="http://schemas.microsoft.com/office/drawing/2014/main" id="{78D55995-FA5E-0B45-9A98-75ED92BB15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46" y="22083"/>
            <a:ext cx="1403648" cy="14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19561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0C708359-D3C0-A948-819B-D551BD7B452F}"/>
              </a:ext>
            </a:extLst>
          </p:cNvPr>
          <p:cNvSpPr txBox="1"/>
          <p:nvPr/>
        </p:nvSpPr>
        <p:spPr>
          <a:xfrm>
            <a:off x="2985732" y="2551837"/>
            <a:ext cx="31725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5400" dirty="0">
                <a:solidFill>
                  <a:schemeClr val="tx2"/>
                </a:solidFill>
              </a:rPr>
              <a:t>ATTIVITÀ</a:t>
            </a:r>
          </a:p>
          <a:p>
            <a:r>
              <a:rPr lang="it-IT" sz="5400" dirty="0">
                <a:solidFill>
                  <a:schemeClr val="tx2"/>
                </a:solidFill>
              </a:rPr>
              <a:t>PRATICA</a:t>
            </a:r>
          </a:p>
        </p:txBody>
      </p:sp>
      <p:pic>
        <p:nvPicPr>
          <p:cNvPr id="5" name="Picture 4" descr="Dipartimento della protezione civile - Wikipedia">
            <a:extLst>
              <a:ext uri="{FF2B5EF4-FFF2-40B4-BE49-F238E27FC236}">
                <a16:creationId xmlns:a16="http://schemas.microsoft.com/office/drawing/2014/main" id="{8C8349DA-E4E3-394B-ABA2-C3932A9872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46" y="22083"/>
            <a:ext cx="1403648" cy="14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31706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olo 1">
            <a:extLst>
              <a:ext uri="{FF2B5EF4-FFF2-40B4-BE49-F238E27FC236}">
                <a16:creationId xmlns:a16="http://schemas.microsoft.com/office/drawing/2014/main" id="{29562C35-5CF6-4747-9547-9E1E465093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5736" y="260350"/>
            <a:ext cx="6768877" cy="508000"/>
          </a:xfrm>
        </p:spPr>
        <p:txBody>
          <a:bodyPr/>
          <a:lstStyle/>
          <a:p>
            <a:r>
              <a:rPr lang="it-IT" dirty="0"/>
              <a:t>Cosa usa la protezione civile?</a:t>
            </a:r>
          </a:p>
        </p:txBody>
      </p:sp>
      <p:pic>
        <p:nvPicPr>
          <p:cNvPr id="7170" name="Picture 2" descr="Stak STH200 Luce Frontale LED 3W Ricaricabile : Amazon.it: Illuminazione">
            <a:extLst>
              <a:ext uri="{FF2B5EF4-FFF2-40B4-BE49-F238E27FC236}">
                <a16:creationId xmlns:a16="http://schemas.microsoft.com/office/drawing/2014/main" id="{9A0A23C5-AD0A-C343-8B1F-8D04E855C5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415" y="1198565"/>
            <a:ext cx="2741923" cy="25085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bragatura di Sicurezza anticaduta con Corda, Imbracatura anticaduta da  Lavoro,Corpo Pieno Imbracatura Anticaduta Regolazione A Cinque Punti Comodo  : Amazon.it: Fai da te">
            <a:extLst>
              <a:ext uri="{FF2B5EF4-FFF2-40B4-BE49-F238E27FC236}">
                <a16:creationId xmlns:a16="http://schemas.microsoft.com/office/drawing/2014/main" id="{62280C80-E4AC-FF49-83D9-18D4D75069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4854" y="1284115"/>
            <a:ext cx="2258568" cy="2363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Immagine 8" descr="Immagine che contiene borsa, imballato, plastica, argento&#10;&#10;Descrizione generata automaticamente">
            <a:extLst>
              <a:ext uri="{FF2B5EF4-FFF2-40B4-BE49-F238E27FC236}">
                <a16:creationId xmlns:a16="http://schemas.microsoft.com/office/drawing/2014/main" id="{2A1B39B6-64CD-4D4B-93BE-959F7DCA0E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550352" y="3669327"/>
            <a:ext cx="2582348" cy="2731740"/>
          </a:xfrm>
          <a:prstGeom prst="rect">
            <a:avLst/>
          </a:prstGeom>
        </p:spPr>
      </p:pic>
      <p:pic>
        <p:nvPicPr>
          <p:cNvPr id="7174" name="Picture 6" descr="Torcia led maxlife2 alluminio 1-95-153 stanley | Toolshop.it">
            <a:extLst>
              <a:ext uri="{FF2B5EF4-FFF2-40B4-BE49-F238E27FC236}">
                <a16:creationId xmlns:a16="http://schemas.microsoft.com/office/drawing/2014/main" id="{F8E315A5-0CE8-F34E-8106-1355DD3CF3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12600"/>
            <a:ext cx="3879585" cy="25823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Riconoscimento di corsi in materia di Protezione civile">
            <a:extLst>
              <a:ext uri="{FF2B5EF4-FFF2-40B4-BE49-F238E27FC236}">
                <a16:creationId xmlns:a16="http://schemas.microsoft.com/office/drawing/2014/main" id="{CA3B70B9-6D0F-744E-8F14-3FEFCB45F0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3508" y="1161675"/>
            <a:ext cx="3834562" cy="2582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Dipartimento della protezione civile - Wikipedia">
            <a:extLst>
              <a:ext uri="{FF2B5EF4-FFF2-40B4-BE49-F238E27FC236}">
                <a16:creationId xmlns:a16="http://schemas.microsoft.com/office/drawing/2014/main" id="{78DBAB45-B6E7-C84F-9D25-182894E4E3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46" y="22083"/>
            <a:ext cx="1403648" cy="14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521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7940E99-1217-EF4D-9E36-804D82F7F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mi devo comportare?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369990C-D070-364C-969A-97DB2948FE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552" y="980728"/>
            <a:ext cx="8064896" cy="5491315"/>
          </a:xfrm>
          <a:prstGeom prst="rect">
            <a:avLst/>
          </a:prstGeom>
        </p:spPr>
      </p:pic>
      <p:pic>
        <p:nvPicPr>
          <p:cNvPr id="5" name="Picture 4" descr="Dipartimento della protezione civile - Wikipedia">
            <a:extLst>
              <a:ext uri="{FF2B5EF4-FFF2-40B4-BE49-F238E27FC236}">
                <a16:creationId xmlns:a16="http://schemas.microsoft.com/office/drawing/2014/main" id="{467ADDD1-B0D9-B143-84BD-3C0BBACDD9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46" y="22083"/>
            <a:ext cx="1403648" cy="14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23549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C0798EC-292B-9D49-9EC9-21EBA07E95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5373216"/>
            <a:ext cx="8064896" cy="664993"/>
          </a:xfrm>
        </p:spPr>
        <p:txBody>
          <a:bodyPr/>
          <a:lstStyle/>
          <a:p>
            <a:pPr marL="0" indent="0" algn="ctr">
              <a:buNone/>
            </a:pPr>
            <a:r>
              <a:rPr lang="it-IT" dirty="0">
                <a:solidFill>
                  <a:schemeClr val="bg2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Lo zainetto di emergenza</a:t>
            </a:r>
            <a:endParaRPr lang="it-IT" dirty="0">
              <a:solidFill>
                <a:schemeClr val="bg2"/>
              </a:solidFill>
            </a:endParaRPr>
          </a:p>
        </p:txBody>
      </p:sp>
      <p:sp>
        <p:nvSpPr>
          <p:cNvPr id="4" name="Titolo 1">
            <a:extLst>
              <a:ext uri="{FF2B5EF4-FFF2-40B4-BE49-F238E27FC236}">
                <a16:creationId xmlns:a16="http://schemas.microsoft.com/office/drawing/2014/main" id="{C82CDAF9-7587-A54D-9FE6-811D579162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dirty="0"/>
              <a:t>Come mi devo comportare?</a:t>
            </a:r>
          </a:p>
        </p:txBody>
      </p:sp>
      <p:pic>
        <p:nvPicPr>
          <p:cNvPr id="4098" name="Picture 2" descr="Disegno Zaino da montagna colorato da Utente non registrato il 31 di  Gennaio del 2019">
            <a:extLst>
              <a:ext uri="{FF2B5EF4-FFF2-40B4-BE49-F238E27FC236}">
                <a16:creationId xmlns:a16="http://schemas.microsoft.com/office/drawing/2014/main" id="{6694CBAA-CF68-A64C-8C80-9A2C641E9F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7463" y="1498446"/>
            <a:ext cx="4929074" cy="386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Dipartimento della protezione civile - Wikipedia">
            <a:extLst>
              <a:ext uri="{FF2B5EF4-FFF2-40B4-BE49-F238E27FC236}">
                <a16:creationId xmlns:a16="http://schemas.microsoft.com/office/drawing/2014/main" id="{0C6A3C91-A16C-3D43-A2EA-E8C96E08AD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2146" y="22083"/>
            <a:ext cx="1403648" cy="140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9778376"/>
      </p:ext>
    </p:extLst>
  </p:cSld>
  <p:clrMapOvr>
    <a:masterClrMapping/>
  </p:clrMapOvr>
</p:sld>
</file>

<file path=ppt/theme/theme1.xml><?xml version="1.0" encoding="utf-8"?>
<a:theme xmlns:a="http://schemas.openxmlformats.org/drawingml/2006/main" name="template">
  <a:themeElements>
    <a:clrScheme name="template 9">
      <a:dk1>
        <a:srgbClr val="4D4D4D"/>
      </a:dk1>
      <a:lt1>
        <a:srgbClr val="FFFFFF"/>
      </a:lt1>
      <a:dk2>
        <a:srgbClr val="000000"/>
      </a:dk2>
      <a:lt2>
        <a:srgbClr val="304ACA"/>
      </a:lt2>
      <a:accent1>
        <a:srgbClr val="AB2730"/>
      </a:accent1>
      <a:accent2>
        <a:srgbClr val="38BC2E"/>
      </a:accent2>
      <a:accent3>
        <a:srgbClr val="FFFFFF"/>
      </a:accent3>
      <a:accent4>
        <a:srgbClr val="404040"/>
      </a:accent4>
      <a:accent5>
        <a:srgbClr val="D2ACAD"/>
      </a:accent5>
      <a:accent6>
        <a:srgbClr val="32AA29"/>
      </a:accent6>
      <a:hlink>
        <a:srgbClr val="FFFE00"/>
      </a:hlink>
      <a:folHlink>
        <a:srgbClr val="EAEAEA"/>
      </a:folHlink>
    </a:clrScheme>
    <a:fontScheme name="templat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template 1">
        <a:dk1>
          <a:srgbClr val="111111"/>
        </a:dk1>
        <a:lt1>
          <a:srgbClr val="FFFFFF"/>
        </a:lt1>
        <a:dk2>
          <a:srgbClr val="000000"/>
        </a:dk2>
        <a:lt2>
          <a:srgbClr val="993300"/>
        </a:lt2>
        <a:accent1>
          <a:srgbClr val="FFCC66"/>
        </a:accent1>
        <a:accent2>
          <a:srgbClr val="FF6600"/>
        </a:accent2>
        <a:accent3>
          <a:srgbClr val="FFFFFF"/>
        </a:accent3>
        <a:accent4>
          <a:srgbClr val="0D0D0D"/>
        </a:accent4>
        <a:accent5>
          <a:srgbClr val="FFE2B8"/>
        </a:accent5>
        <a:accent6>
          <a:srgbClr val="E75C00"/>
        </a:accent6>
        <a:hlink>
          <a:srgbClr val="FF993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2">
        <a:dk1>
          <a:srgbClr val="111111"/>
        </a:dk1>
        <a:lt1>
          <a:srgbClr val="FFFFFF"/>
        </a:lt1>
        <a:dk2>
          <a:srgbClr val="000000"/>
        </a:dk2>
        <a:lt2>
          <a:srgbClr val="996633"/>
        </a:lt2>
        <a:accent1>
          <a:srgbClr val="FFCC66"/>
        </a:accent1>
        <a:accent2>
          <a:srgbClr val="800000"/>
        </a:accent2>
        <a:accent3>
          <a:srgbClr val="FFFFFF"/>
        </a:accent3>
        <a:accent4>
          <a:srgbClr val="0D0D0D"/>
        </a:accent4>
        <a:accent5>
          <a:srgbClr val="FFE2B8"/>
        </a:accent5>
        <a:accent6>
          <a:srgbClr val="730000"/>
        </a:accent6>
        <a:hlink>
          <a:srgbClr val="FF9933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3">
        <a:dk1>
          <a:srgbClr val="111111"/>
        </a:dk1>
        <a:lt1>
          <a:srgbClr val="FFFFFF"/>
        </a:lt1>
        <a:dk2>
          <a:srgbClr val="000000"/>
        </a:dk2>
        <a:lt2>
          <a:srgbClr val="663300"/>
        </a:lt2>
        <a:accent1>
          <a:srgbClr val="FF9966"/>
        </a:accent1>
        <a:accent2>
          <a:srgbClr val="800000"/>
        </a:accent2>
        <a:accent3>
          <a:srgbClr val="FFFFFF"/>
        </a:accent3>
        <a:accent4>
          <a:srgbClr val="0D0D0D"/>
        </a:accent4>
        <a:accent5>
          <a:srgbClr val="FFCAB8"/>
        </a:accent5>
        <a:accent6>
          <a:srgbClr val="730000"/>
        </a:accent6>
        <a:hlink>
          <a:srgbClr val="FFCC6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4">
        <a:dk1>
          <a:srgbClr val="111111"/>
        </a:dk1>
        <a:lt1>
          <a:srgbClr val="FFFFFF"/>
        </a:lt1>
        <a:dk2>
          <a:srgbClr val="000000"/>
        </a:dk2>
        <a:lt2>
          <a:srgbClr val="663300"/>
        </a:lt2>
        <a:accent1>
          <a:srgbClr val="FFCC00"/>
        </a:accent1>
        <a:accent2>
          <a:srgbClr val="800000"/>
        </a:accent2>
        <a:accent3>
          <a:srgbClr val="FFFFFF"/>
        </a:accent3>
        <a:accent4>
          <a:srgbClr val="0D0D0D"/>
        </a:accent4>
        <a:accent5>
          <a:srgbClr val="FFE2AA"/>
        </a:accent5>
        <a:accent6>
          <a:srgbClr val="730000"/>
        </a:accent6>
        <a:hlink>
          <a:srgbClr val="FFCC6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5">
        <a:dk1>
          <a:srgbClr val="111111"/>
        </a:dk1>
        <a:lt1>
          <a:srgbClr val="FFFFFF"/>
        </a:lt1>
        <a:dk2>
          <a:srgbClr val="000000"/>
        </a:dk2>
        <a:lt2>
          <a:srgbClr val="663300"/>
        </a:lt2>
        <a:accent1>
          <a:srgbClr val="FF6600"/>
        </a:accent1>
        <a:accent2>
          <a:srgbClr val="800000"/>
        </a:accent2>
        <a:accent3>
          <a:srgbClr val="FFFFFF"/>
        </a:accent3>
        <a:accent4>
          <a:srgbClr val="0D0D0D"/>
        </a:accent4>
        <a:accent5>
          <a:srgbClr val="FFB8AA"/>
        </a:accent5>
        <a:accent6>
          <a:srgbClr val="730000"/>
        </a:accent6>
        <a:hlink>
          <a:srgbClr val="FFCC66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6">
        <a:dk1>
          <a:srgbClr val="4D4D4D"/>
        </a:dk1>
        <a:lt1>
          <a:srgbClr val="FFFFFF"/>
        </a:lt1>
        <a:dk2>
          <a:srgbClr val="000000"/>
        </a:dk2>
        <a:lt2>
          <a:srgbClr val="471700"/>
        </a:lt2>
        <a:accent1>
          <a:srgbClr val="863A13"/>
        </a:accent1>
        <a:accent2>
          <a:srgbClr val="AD210D"/>
        </a:accent2>
        <a:accent3>
          <a:srgbClr val="FFFFFF"/>
        </a:accent3>
        <a:accent4>
          <a:srgbClr val="404040"/>
        </a:accent4>
        <a:accent5>
          <a:srgbClr val="C3AEAA"/>
        </a:accent5>
        <a:accent6>
          <a:srgbClr val="9C1D0B"/>
        </a:accent6>
        <a:hlink>
          <a:srgbClr val="D77525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7">
        <a:dk1>
          <a:srgbClr val="4D4D4D"/>
        </a:dk1>
        <a:lt1>
          <a:srgbClr val="FFFFFF"/>
        </a:lt1>
        <a:dk2>
          <a:srgbClr val="000000"/>
        </a:dk2>
        <a:lt2>
          <a:srgbClr val="803F0C"/>
        </a:lt2>
        <a:accent1>
          <a:srgbClr val="88450E"/>
        </a:accent1>
        <a:accent2>
          <a:srgbClr val="C66514"/>
        </a:accent2>
        <a:accent3>
          <a:srgbClr val="FFFFFF"/>
        </a:accent3>
        <a:accent4>
          <a:srgbClr val="404040"/>
        </a:accent4>
        <a:accent5>
          <a:srgbClr val="C3B0AA"/>
        </a:accent5>
        <a:accent6>
          <a:srgbClr val="B35B11"/>
        </a:accent6>
        <a:hlink>
          <a:srgbClr val="FFBB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8">
        <a:dk1>
          <a:srgbClr val="4D4D4D"/>
        </a:dk1>
        <a:lt1>
          <a:srgbClr val="FFFFFF"/>
        </a:lt1>
        <a:dk2>
          <a:srgbClr val="000000"/>
        </a:dk2>
        <a:lt2>
          <a:srgbClr val="954C27"/>
        </a:lt2>
        <a:accent1>
          <a:srgbClr val="B65D30"/>
        </a:accent1>
        <a:accent2>
          <a:srgbClr val="663E2A"/>
        </a:accent2>
        <a:accent3>
          <a:srgbClr val="FFFFFF"/>
        </a:accent3>
        <a:accent4>
          <a:srgbClr val="404040"/>
        </a:accent4>
        <a:accent5>
          <a:srgbClr val="D7B6AD"/>
        </a:accent5>
        <a:accent6>
          <a:srgbClr val="5C3725"/>
        </a:accent6>
        <a:hlink>
          <a:srgbClr val="3D3D3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plate 9">
        <a:dk1>
          <a:srgbClr val="4D4D4D"/>
        </a:dk1>
        <a:lt1>
          <a:srgbClr val="FFFFFF"/>
        </a:lt1>
        <a:dk2>
          <a:srgbClr val="000000"/>
        </a:dk2>
        <a:lt2>
          <a:srgbClr val="304ACA"/>
        </a:lt2>
        <a:accent1>
          <a:srgbClr val="AB2730"/>
        </a:accent1>
        <a:accent2>
          <a:srgbClr val="38BC2E"/>
        </a:accent2>
        <a:accent3>
          <a:srgbClr val="FFFFFF"/>
        </a:accent3>
        <a:accent4>
          <a:srgbClr val="404040"/>
        </a:accent4>
        <a:accent5>
          <a:srgbClr val="D2ACAD"/>
        </a:accent5>
        <a:accent6>
          <a:srgbClr val="32AA29"/>
        </a:accent6>
        <a:hlink>
          <a:srgbClr val="FFFE00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4131</TotalTime>
  <Words>205</Words>
  <Application>Microsoft Macintosh PowerPoint</Application>
  <PresentationFormat>Presentazione su schermo (4:3)</PresentationFormat>
  <Paragraphs>63</Paragraphs>
  <Slides>18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2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18</vt:i4>
      </vt:variant>
    </vt:vector>
  </HeadingPairs>
  <TitlesOfParts>
    <vt:vector size="21" baseType="lpstr">
      <vt:lpstr>Arial</vt:lpstr>
      <vt:lpstr>Tahoma</vt:lpstr>
      <vt:lpstr>template</vt:lpstr>
      <vt:lpstr>Presentazione standard di PowerPoint</vt:lpstr>
      <vt:lpstr>Cosa è un’alluvione?</vt:lpstr>
      <vt:lpstr>Cosa è un’alluvione?</vt:lpstr>
      <vt:lpstr>Cosa è un’alluvione?</vt:lpstr>
      <vt:lpstr>Cosa è un’alluvione?</vt:lpstr>
      <vt:lpstr>Presentazione standard di PowerPoint</vt:lpstr>
      <vt:lpstr>Cosa usa la protezione civile?</vt:lpstr>
      <vt:lpstr>Come mi devo comportare?</vt:lpstr>
      <vt:lpstr>Come mi devo comportare?</vt:lpstr>
      <vt:lpstr>Come mi devo comportare?</vt:lpstr>
      <vt:lpstr>Presentazione standard di PowerPoint</vt:lpstr>
      <vt:lpstr>Conosco il mio territorio?</vt:lpstr>
      <vt:lpstr>Presentazione standard di PowerPoint</vt:lpstr>
      <vt:lpstr>Conosco il mio territorio?</vt:lpstr>
      <vt:lpstr>Conosco il mio territorio?</vt:lpstr>
      <vt:lpstr>La pioggia è anche allegria!</vt:lpstr>
      <vt:lpstr>Domande</vt:lpstr>
      <vt:lpstr>Presentazione standard di PowerPoint</vt:lpstr>
    </vt:vector>
  </TitlesOfParts>
  <Company>-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Template</dc:title>
  <dc:creator>PoweredTemplates.com</dc:creator>
  <cp:lastModifiedBy>Viola Polastri</cp:lastModifiedBy>
  <cp:revision>40</cp:revision>
  <dcterms:created xsi:type="dcterms:W3CDTF">2006-06-13T13:03:30Z</dcterms:created>
  <dcterms:modified xsi:type="dcterms:W3CDTF">2022-03-26T14:31:56Z</dcterms:modified>
</cp:coreProperties>
</file>