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84" r:id="rId11"/>
    <p:sldId id="268" r:id="rId12"/>
    <p:sldId id="269" r:id="rId13"/>
    <p:sldId id="270" r:id="rId14"/>
    <p:sldId id="271" r:id="rId15"/>
    <p:sldId id="272" r:id="rId16"/>
    <p:sldId id="273" r:id="rId17"/>
    <p:sldId id="285" r:id="rId18"/>
    <p:sldId id="275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97" autoAdjust="0"/>
    <p:restoredTop sz="94660"/>
  </p:normalViewPr>
  <p:slideViewPr>
    <p:cSldViewPr>
      <p:cViewPr varScale="1">
        <p:scale>
          <a:sx n="73" d="100"/>
          <a:sy n="73" d="100"/>
        </p:scale>
        <p:origin x="94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5E87-19C9-41CB-832D-32511C27F342}" type="datetimeFigureOut">
              <a:rPr lang="it-IT" smtClean="0"/>
              <a:t>26/03/2022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C21A-9F75-4D12-B3D2-D7F21DBE78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4908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5E87-19C9-41CB-832D-32511C27F342}" type="datetimeFigureOut">
              <a:rPr lang="it-IT" smtClean="0"/>
              <a:t>26/03/2022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C21A-9F75-4D12-B3D2-D7F21DBE78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2449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5E87-19C9-41CB-832D-32511C27F342}" type="datetimeFigureOut">
              <a:rPr lang="it-IT" smtClean="0"/>
              <a:t>26/03/2022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C21A-9F75-4D12-B3D2-D7F21DBE78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4384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5E87-19C9-41CB-832D-32511C27F342}" type="datetimeFigureOut">
              <a:rPr lang="it-IT" smtClean="0"/>
              <a:t>26/03/2022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C21A-9F75-4D12-B3D2-D7F21DBE78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4978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5E87-19C9-41CB-832D-32511C27F342}" type="datetimeFigureOut">
              <a:rPr lang="it-IT" smtClean="0"/>
              <a:t>26/03/2022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C21A-9F75-4D12-B3D2-D7F21DBE78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8620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5E87-19C9-41CB-832D-32511C27F342}" type="datetimeFigureOut">
              <a:rPr lang="it-IT" smtClean="0"/>
              <a:t>26/03/2022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C21A-9F75-4D12-B3D2-D7F21DBE78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7266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5E87-19C9-41CB-832D-32511C27F342}" type="datetimeFigureOut">
              <a:rPr lang="it-IT" smtClean="0"/>
              <a:t>26/03/2022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C21A-9F75-4D12-B3D2-D7F21DBE78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6313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5E87-19C9-41CB-832D-32511C27F342}" type="datetimeFigureOut">
              <a:rPr lang="it-IT" smtClean="0"/>
              <a:t>26/03/2022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C21A-9F75-4D12-B3D2-D7F21DBE78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922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5E87-19C9-41CB-832D-32511C27F342}" type="datetimeFigureOut">
              <a:rPr lang="it-IT" smtClean="0"/>
              <a:t>26/03/2022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C21A-9F75-4D12-B3D2-D7F21DBE78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364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5E87-19C9-41CB-832D-32511C27F342}" type="datetimeFigureOut">
              <a:rPr lang="it-IT" smtClean="0"/>
              <a:t>26/03/2022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C21A-9F75-4D12-B3D2-D7F21DBE78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9368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5E87-19C9-41CB-832D-32511C27F342}" type="datetimeFigureOut">
              <a:rPr lang="it-IT" smtClean="0"/>
              <a:t>26/03/2022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C21A-9F75-4D12-B3D2-D7F21DBE78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3834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F5E87-19C9-41CB-832D-32511C27F342}" type="datetimeFigureOut">
              <a:rPr lang="it-IT" smtClean="0"/>
              <a:t>26/03/2022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6C21A-9F75-4D12-B3D2-D7F21DBE78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791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6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-36512" y="274638"/>
            <a:ext cx="9217024" cy="1138138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it-IT" sz="8000" b="1" dirty="0" smtClean="0">
                <a:solidFill>
                  <a:schemeClr val="bg1">
                    <a:lumMod val="95000"/>
                  </a:schemeClr>
                </a:solidFill>
              </a:rPr>
              <a:t>  GRUPPO C                     </a:t>
            </a:r>
            <a:endParaRPr lang="it-IT" sz="8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6672"/>
            <a:ext cx="811562" cy="81156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23528" y="3280916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b="1" dirty="0" smtClean="0">
                <a:solidFill>
                  <a:srgbClr val="FF0000"/>
                </a:solidFill>
              </a:rPr>
              <a:t>AIUTO !!!</a:t>
            </a:r>
          </a:p>
          <a:p>
            <a:pPr algn="ctr"/>
            <a:r>
              <a:rPr lang="it-IT" sz="7200" b="1" dirty="0" smtClean="0">
                <a:solidFill>
                  <a:srgbClr val="FF0000"/>
                </a:solidFill>
              </a:rPr>
              <a:t>LA TERRA TREMA !!!</a:t>
            </a:r>
            <a:endParaRPr lang="it-IT" sz="72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4664"/>
            <a:ext cx="844103" cy="83261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8308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Titolo 5"/>
          <p:cNvSpPr txBox="1">
            <a:spLocks/>
          </p:cNvSpPr>
          <p:nvPr/>
        </p:nvSpPr>
        <p:spPr>
          <a:xfrm>
            <a:off x="0" y="274638"/>
            <a:ext cx="9144000" cy="1138138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8000" b="1" dirty="0" smtClean="0">
                <a:solidFill>
                  <a:schemeClr val="bg1">
                    <a:lumMod val="95000"/>
                  </a:schemeClr>
                </a:solidFill>
              </a:rPr>
              <a:t>  GRUPPO C                     </a:t>
            </a:r>
            <a:endParaRPr lang="it-IT" sz="8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6672"/>
            <a:ext cx="811562" cy="81156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4664"/>
            <a:ext cx="844103" cy="83261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254" y="1700808"/>
            <a:ext cx="6249491" cy="469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7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-36512" y="274638"/>
            <a:ext cx="9217024" cy="1138138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it-IT" sz="8000" b="1" dirty="0" smtClean="0">
                <a:solidFill>
                  <a:schemeClr val="bg1">
                    <a:lumMod val="95000"/>
                  </a:schemeClr>
                </a:solidFill>
              </a:rPr>
              <a:t>  GRUPPO C                     </a:t>
            </a:r>
            <a:endParaRPr lang="it-IT" sz="8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6672"/>
            <a:ext cx="811562" cy="81156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4664"/>
            <a:ext cx="844103" cy="83261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pic>
        <p:nvPicPr>
          <p:cNvPr id="2" name="SIMULAZIONE TERREMO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1660" y="2041619"/>
            <a:ext cx="6120680" cy="455573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661684" y="1471292"/>
            <a:ext cx="5820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SIMULAZIONE DI UN TERREMOTO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404020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-36512" y="274638"/>
            <a:ext cx="9217024" cy="1138138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it-IT" sz="8000" b="1" dirty="0" smtClean="0">
                <a:solidFill>
                  <a:schemeClr val="bg1">
                    <a:lumMod val="95000"/>
                  </a:schemeClr>
                </a:solidFill>
              </a:rPr>
              <a:t>  GRUPPO C                     </a:t>
            </a:r>
            <a:endParaRPr lang="it-IT" sz="8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6672"/>
            <a:ext cx="811562" cy="81156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4664"/>
            <a:ext cx="844103" cy="83261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pic>
        <p:nvPicPr>
          <p:cNvPr id="5" name="PROVA STABILITA' CASA ANTISMIC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824" y="2276872"/>
            <a:ext cx="7740352" cy="435394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379316" y="1583214"/>
            <a:ext cx="4385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 smtClean="0"/>
              <a:t>COSTRUZIONI ANTISISMICHE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04020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-36512" y="274638"/>
            <a:ext cx="9217024" cy="1138138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it-IT" sz="8000" b="1" dirty="0" smtClean="0">
                <a:solidFill>
                  <a:schemeClr val="bg1">
                    <a:lumMod val="95000"/>
                  </a:schemeClr>
                </a:solidFill>
              </a:rPr>
              <a:t>  GRUPPO C                     </a:t>
            </a:r>
            <a:endParaRPr lang="it-IT" sz="8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6672"/>
            <a:ext cx="811562" cy="81156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4664"/>
            <a:ext cx="844103" cy="83261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9" y="1844824"/>
            <a:ext cx="5280587" cy="396044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7503" y="1844824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0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-36512" y="274638"/>
            <a:ext cx="9217024" cy="1138138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it-IT" sz="8000" b="1" dirty="0" smtClean="0">
                <a:solidFill>
                  <a:schemeClr val="bg1">
                    <a:lumMod val="95000"/>
                  </a:schemeClr>
                </a:solidFill>
              </a:rPr>
              <a:t>  GRUPPO C                     </a:t>
            </a:r>
            <a:endParaRPr lang="it-IT" sz="8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6672"/>
            <a:ext cx="811562" cy="81156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4664"/>
            <a:ext cx="844103" cy="83261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4" y="1470998"/>
            <a:ext cx="3955091" cy="296631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40582"/>
            <a:ext cx="3384376" cy="252418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88645"/>
            <a:ext cx="3858858" cy="257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0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-36512" y="274638"/>
            <a:ext cx="9217024" cy="1138138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it-IT" sz="8000" b="1" dirty="0" smtClean="0">
                <a:solidFill>
                  <a:schemeClr val="bg1">
                    <a:lumMod val="95000"/>
                  </a:schemeClr>
                </a:solidFill>
              </a:rPr>
              <a:t>  GRUPPO C                     </a:t>
            </a:r>
            <a:endParaRPr lang="it-IT" sz="8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6672"/>
            <a:ext cx="811562" cy="81156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4664"/>
            <a:ext cx="844103" cy="83261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63490"/>
            <a:ext cx="4536504" cy="453650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292080" y="3212976"/>
            <a:ext cx="32203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smtClean="0">
                <a:solidFill>
                  <a:srgbClr val="00B050"/>
                </a:solidFill>
              </a:rPr>
              <a:t>COSA FARE </a:t>
            </a:r>
          </a:p>
          <a:p>
            <a:endParaRPr lang="it-IT" sz="2800" dirty="0" smtClean="0">
              <a:solidFill>
                <a:srgbClr val="FF0000"/>
              </a:solidFill>
            </a:endParaRPr>
          </a:p>
          <a:p>
            <a:endParaRPr lang="it-IT" sz="2800" dirty="0">
              <a:solidFill>
                <a:srgbClr val="FF0000"/>
              </a:solidFill>
            </a:endParaRPr>
          </a:p>
          <a:p>
            <a:endParaRPr lang="it-IT" sz="2800" dirty="0" smtClean="0">
              <a:solidFill>
                <a:srgbClr val="FF0000"/>
              </a:solidFill>
            </a:endParaRPr>
          </a:p>
          <a:p>
            <a:endParaRPr lang="it-IT" sz="2800" dirty="0">
              <a:solidFill>
                <a:srgbClr val="FF0000"/>
              </a:solidFill>
            </a:endParaRPr>
          </a:p>
          <a:p>
            <a:endParaRPr lang="it-IT" sz="2800" dirty="0" smtClean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smtClean="0">
                <a:solidFill>
                  <a:srgbClr val="FF0000"/>
                </a:solidFill>
              </a:rPr>
              <a:t>COSA NON FARE 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687510" y="1495745"/>
            <a:ext cx="3768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GIOCHIAMO INSIEME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404020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-36512" y="274638"/>
            <a:ext cx="9217024" cy="1138138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it-IT" sz="8000" b="1" dirty="0" smtClean="0">
                <a:solidFill>
                  <a:schemeClr val="bg1">
                    <a:lumMod val="95000"/>
                  </a:schemeClr>
                </a:solidFill>
              </a:rPr>
              <a:t>  GRUPPO C                     </a:t>
            </a:r>
            <a:endParaRPr lang="it-IT" sz="8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6672"/>
            <a:ext cx="811562" cy="81156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4664"/>
            <a:ext cx="844103" cy="83261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pic>
        <p:nvPicPr>
          <p:cNvPr id="2" name="112- chiamata di primo soccors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979" y="2492896"/>
            <a:ext cx="7504261" cy="422114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83568" y="1614810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LA CHIAMATA DI EMERGENZA</a:t>
            </a:r>
            <a:endParaRPr lang="it-IT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0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46970"/>
            <a:ext cx="273367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53953" y="1973705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PREPARIAMO LA NOSTRA SAFETY-BAG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707904" y="2636912"/>
            <a:ext cx="51845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TORCIA ELETTRICA</a:t>
            </a:r>
          </a:p>
          <a:p>
            <a:r>
              <a:rPr lang="it-IT" sz="2000" b="1" dirty="0" smtClean="0"/>
              <a:t>RADIO</a:t>
            </a:r>
          </a:p>
          <a:p>
            <a:r>
              <a:rPr lang="it-IT" sz="2000" b="1" dirty="0" smtClean="0"/>
              <a:t>PILE DI RICAMBIO</a:t>
            </a:r>
          </a:p>
          <a:p>
            <a:r>
              <a:rPr lang="it-IT" sz="2000" b="1" dirty="0" smtClean="0"/>
              <a:t>MAPPA DELLA CITTA’</a:t>
            </a:r>
          </a:p>
          <a:p>
            <a:r>
              <a:rPr lang="it-IT" sz="2000" b="1" dirty="0" smtClean="0"/>
              <a:t>BUSSOLA</a:t>
            </a:r>
          </a:p>
          <a:p>
            <a:r>
              <a:rPr lang="it-IT" sz="2000" b="1" dirty="0" smtClean="0"/>
              <a:t>BOTTIGLIA DI ACQUA</a:t>
            </a:r>
          </a:p>
          <a:p>
            <a:r>
              <a:rPr lang="it-IT" sz="2000" b="1" dirty="0" smtClean="0"/>
              <a:t>CIBO A LUNGA CONSERVAZIONE </a:t>
            </a:r>
            <a:r>
              <a:rPr lang="it-IT" sz="2000" b="1" dirty="0" smtClean="0">
                <a:solidFill>
                  <a:srgbClr val="0070C0"/>
                </a:solidFill>
              </a:rPr>
              <a:t>(es. BARRETTE ENERGETICHE, SCATOLETTE)</a:t>
            </a:r>
          </a:p>
          <a:p>
            <a:r>
              <a:rPr lang="it-IT" sz="2000" b="1" dirty="0" smtClean="0"/>
              <a:t>OROLOGIO</a:t>
            </a:r>
          </a:p>
          <a:p>
            <a:r>
              <a:rPr lang="it-IT" sz="2000" b="1" dirty="0" smtClean="0"/>
              <a:t>AGO E FILO</a:t>
            </a:r>
          </a:p>
          <a:p>
            <a:r>
              <a:rPr lang="it-IT" sz="2000" b="1" dirty="0" smtClean="0"/>
              <a:t>MEDICINALI CHE USO ABITUALMENTE</a:t>
            </a:r>
          </a:p>
          <a:p>
            <a:r>
              <a:rPr lang="it-IT" sz="2000" b="1" dirty="0" smtClean="0"/>
              <a:t>COPERTA</a:t>
            </a:r>
          </a:p>
          <a:p>
            <a:r>
              <a:rPr lang="it-IT" sz="2000" b="1" dirty="0" smtClean="0"/>
              <a:t>MASCHERINE DI RICAMBIO</a:t>
            </a:r>
            <a:endParaRPr lang="it-IT" sz="2000" b="1" dirty="0"/>
          </a:p>
        </p:txBody>
      </p:sp>
      <p:sp>
        <p:nvSpPr>
          <p:cNvPr id="8" name="Titolo 5"/>
          <p:cNvSpPr txBox="1">
            <a:spLocks/>
          </p:cNvSpPr>
          <p:nvPr/>
        </p:nvSpPr>
        <p:spPr>
          <a:xfrm>
            <a:off x="-66128" y="277030"/>
            <a:ext cx="9217024" cy="1138138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8000" b="1" dirty="0" smtClean="0">
                <a:solidFill>
                  <a:schemeClr val="bg1">
                    <a:lumMod val="95000"/>
                  </a:schemeClr>
                </a:solidFill>
              </a:rPr>
              <a:t>  GRUPPO C                     </a:t>
            </a:r>
            <a:endParaRPr lang="it-IT" sz="8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6672"/>
            <a:ext cx="811562" cy="81156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4664"/>
            <a:ext cx="844103" cy="83261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5820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-36512" y="274638"/>
            <a:ext cx="9217024" cy="1138138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it-IT" sz="8000" b="1" dirty="0" smtClean="0">
                <a:solidFill>
                  <a:schemeClr val="bg1">
                    <a:lumMod val="95000"/>
                  </a:schemeClr>
                </a:solidFill>
              </a:rPr>
              <a:t>  GRUPPO C                     </a:t>
            </a:r>
            <a:endParaRPr lang="it-IT" sz="8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6672"/>
            <a:ext cx="811562" cy="81156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4664"/>
            <a:ext cx="844103" cy="83261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sp>
        <p:nvSpPr>
          <p:cNvPr id="5" name="Rettangolo 4"/>
          <p:cNvSpPr/>
          <p:nvPr/>
        </p:nvSpPr>
        <p:spPr>
          <a:xfrm>
            <a:off x="509771" y="2967335"/>
            <a:ext cx="812446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GRAZIE PER L’ATTENZIONE</a:t>
            </a:r>
          </a:p>
          <a:p>
            <a:pPr algn="ctr"/>
            <a:endParaRPr lang="it-IT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it-IT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GCVPC MONZA E BRIANZA </a:t>
            </a:r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020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-36512" y="274638"/>
            <a:ext cx="9217024" cy="1138138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it-IT" sz="8000" b="1" dirty="0" smtClean="0">
                <a:solidFill>
                  <a:schemeClr val="bg1">
                    <a:lumMod val="95000"/>
                  </a:schemeClr>
                </a:solidFill>
              </a:rPr>
              <a:t>  GRUPPO C                     </a:t>
            </a:r>
            <a:endParaRPr lang="it-IT" sz="8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6672"/>
            <a:ext cx="811562" cy="81156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4664"/>
            <a:ext cx="844103" cy="83261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441277" y="2780928"/>
            <a:ext cx="82351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/>
              <a:t>Progetto annuale di Protezione Civile per le</a:t>
            </a:r>
          </a:p>
          <a:p>
            <a:pPr algn="ctr"/>
            <a:r>
              <a:rPr lang="it-IT" sz="4800" b="1" dirty="0"/>
              <a:t>classi  quinte </a:t>
            </a:r>
          </a:p>
          <a:p>
            <a:pPr algn="ctr"/>
            <a:r>
              <a:rPr lang="it-IT" sz="4800" b="1" dirty="0" smtClean="0"/>
              <a:t>A cura GCVPC MB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199407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-36512" y="274638"/>
            <a:ext cx="9217024" cy="1138138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it-IT" sz="8000" b="1" dirty="0" smtClean="0">
                <a:solidFill>
                  <a:schemeClr val="bg1">
                    <a:lumMod val="95000"/>
                  </a:schemeClr>
                </a:solidFill>
              </a:rPr>
              <a:t>  GRUPPO C                     </a:t>
            </a:r>
            <a:endParaRPr lang="it-IT" sz="8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6672"/>
            <a:ext cx="811562" cy="81156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4664"/>
            <a:ext cx="844103" cy="83261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582055" y="1817530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400" b="1" dirty="0" smtClean="0">
                <a:solidFill>
                  <a:srgbClr val="FF0000"/>
                </a:solidFill>
              </a:rPr>
              <a:t>IL SISTEMA NAZIONALE DI PROTEZIONE CIVILE</a:t>
            </a:r>
            <a:r>
              <a:rPr lang="it-IT" sz="2400" b="1" dirty="0" smtClean="0"/>
              <a:t>: </a:t>
            </a:r>
          </a:p>
          <a:p>
            <a:pPr marL="285750" indent="-285750">
              <a:buFontTx/>
              <a:buChar char="-"/>
            </a:pPr>
            <a:r>
              <a:rPr lang="it-IT" sz="2400" b="1" dirty="0" smtClean="0"/>
              <a:t>CHE COSA E’ </a:t>
            </a:r>
            <a:r>
              <a:rPr lang="it-IT" sz="2400" b="1" dirty="0" smtClean="0"/>
              <a:t>?</a:t>
            </a:r>
            <a:endParaRPr lang="it-IT" sz="2400" b="1" dirty="0" smtClean="0"/>
          </a:p>
        </p:txBody>
      </p:sp>
      <p:sp>
        <p:nvSpPr>
          <p:cNvPr id="7" name="CasellaDiTesto 6"/>
          <p:cNvSpPr txBox="1"/>
          <p:nvPr/>
        </p:nvSpPr>
        <p:spPr>
          <a:xfrm>
            <a:off x="582055" y="3087889"/>
            <a:ext cx="5022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400" b="1" dirty="0" smtClean="0">
                <a:solidFill>
                  <a:srgbClr val="FF0000"/>
                </a:solidFill>
              </a:rPr>
              <a:t>CONCETTI DI </a:t>
            </a:r>
            <a:r>
              <a:rPr lang="it-IT" sz="2400" b="1" dirty="0">
                <a:solidFill>
                  <a:srgbClr val="FF0000"/>
                </a:solidFill>
              </a:rPr>
              <a:t>RISCHIO E CALAMITA’ </a:t>
            </a:r>
            <a:endParaRPr lang="it-IT" sz="2400" b="1" dirty="0" smtClean="0">
              <a:solidFill>
                <a:srgbClr val="FF0000"/>
              </a:solidFill>
            </a:endParaRPr>
          </a:p>
          <a:p>
            <a:r>
              <a:rPr lang="it-IT" sz="2400" b="1" dirty="0" smtClean="0">
                <a:solidFill>
                  <a:srgbClr val="FF0000"/>
                </a:solidFill>
              </a:rPr>
              <a:t>CON </a:t>
            </a:r>
            <a:r>
              <a:rPr lang="it-IT" sz="2400" b="1" dirty="0">
                <a:solidFill>
                  <a:srgbClr val="FF0000"/>
                </a:solidFill>
              </a:rPr>
              <a:t>RIFERIMENTO AL TERREMOTO</a:t>
            </a:r>
          </a:p>
          <a:p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82055" y="4288218"/>
            <a:ext cx="670741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400" b="1" dirty="0">
                <a:solidFill>
                  <a:srgbClr val="FF0000"/>
                </a:solidFill>
              </a:rPr>
              <a:t>SE ARRIVA IL TERREMOTO: </a:t>
            </a:r>
          </a:p>
          <a:p>
            <a:r>
              <a:rPr lang="it-IT" sz="2400" b="1" dirty="0"/>
              <a:t>      </a:t>
            </a:r>
            <a:r>
              <a:rPr lang="it-IT" b="1" dirty="0"/>
              <a:t>- COSA DEVO FARE ? </a:t>
            </a:r>
          </a:p>
          <a:p>
            <a:r>
              <a:rPr lang="it-IT" b="1" dirty="0"/>
              <a:t>        - QUALI SONO LE BUONE ABITUDIN I PER METTERMI IN SALVO ?</a:t>
            </a:r>
          </a:p>
          <a:p>
            <a:r>
              <a:rPr lang="it-IT" b="1" dirty="0"/>
              <a:t>        - CHI CHIAMO IN CASO DI PERICOLO ?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0207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-36512" y="274638"/>
            <a:ext cx="9217024" cy="1138138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it-IT" sz="8000" b="1" dirty="0" smtClean="0">
                <a:solidFill>
                  <a:schemeClr val="bg1">
                    <a:lumMod val="95000"/>
                  </a:schemeClr>
                </a:solidFill>
              </a:rPr>
              <a:t>  GRUPPO C                     </a:t>
            </a:r>
            <a:endParaRPr lang="it-IT" sz="8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6672"/>
            <a:ext cx="811562" cy="81156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4664"/>
            <a:ext cx="844103" cy="83261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sp>
        <p:nvSpPr>
          <p:cNvPr id="5" name="Rettangolo 4"/>
          <p:cNvSpPr/>
          <p:nvPr/>
        </p:nvSpPr>
        <p:spPr>
          <a:xfrm>
            <a:off x="87984" y="1605760"/>
            <a:ext cx="8968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COS’E’ LA </a:t>
            </a:r>
            <a:r>
              <a:rPr lang="it-IT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PROTEZIONE</a:t>
            </a:r>
            <a:r>
              <a:rPr lang="it-IT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CIVILE ?</a:t>
            </a:r>
            <a:endParaRPr lang="it-IT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Stati Generali 20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7749" y="2636959"/>
            <a:ext cx="6977493" cy="410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0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-36512" y="274638"/>
            <a:ext cx="9217024" cy="1138138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it-IT" sz="8000" b="1" dirty="0" smtClean="0">
                <a:solidFill>
                  <a:schemeClr val="bg1">
                    <a:lumMod val="95000"/>
                  </a:schemeClr>
                </a:solidFill>
              </a:rPr>
              <a:t>  GRUPPO C                     </a:t>
            </a:r>
            <a:endParaRPr lang="it-IT" sz="8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6672"/>
            <a:ext cx="811562" cy="81156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4664"/>
            <a:ext cx="844103" cy="83261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847058" y="2060848"/>
            <a:ext cx="7325342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COSA SIGNIFICA RISCHIO?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it-IT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Eventualità di subire un danno connessa a circostanze più o meno prevedibili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it-IT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Pericolo al quale ci si espone o in cui ci si imbatte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it-IT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it-IT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020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-36512" y="274638"/>
            <a:ext cx="9217024" cy="1138138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it-IT" sz="8000" b="1" dirty="0" smtClean="0">
                <a:solidFill>
                  <a:schemeClr val="bg1">
                    <a:lumMod val="95000"/>
                  </a:schemeClr>
                </a:solidFill>
              </a:rPr>
              <a:t>  GRUPPO C                     </a:t>
            </a:r>
            <a:endParaRPr lang="it-IT" sz="8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6672"/>
            <a:ext cx="811562" cy="81156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4664"/>
            <a:ext cx="844103" cy="83261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9127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20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-36512" y="274638"/>
            <a:ext cx="9217024" cy="1138138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it-IT" sz="8000" b="1" dirty="0" smtClean="0">
                <a:solidFill>
                  <a:schemeClr val="bg1">
                    <a:lumMod val="95000"/>
                  </a:schemeClr>
                </a:solidFill>
              </a:rPr>
              <a:t>  GRUPPO C                     </a:t>
            </a:r>
            <a:endParaRPr lang="it-IT" sz="8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6672"/>
            <a:ext cx="811562" cy="81156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4664"/>
            <a:ext cx="844103" cy="83261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395536" y="1772816"/>
            <a:ext cx="8352928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TERREMOTO : </a:t>
            </a:r>
            <a:endParaRPr lang="it-IT" sz="2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it-IT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</a:t>
            </a:r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TERRA TREMA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dirty="0" smtClean="0"/>
              <a:t>In</a:t>
            </a:r>
            <a:r>
              <a:rPr lang="it-IT" altLang="it-IT" dirty="0"/>
              <a:t> geofisica i </a:t>
            </a:r>
            <a:r>
              <a:rPr lang="it-IT" altLang="it-IT" b="1" dirty="0"/>
              <a:t>terremoti</a:t>
            </a:r>
            <a:r>
              <a:rPr lang="it-IT" altLang="it-IT" dirty="0"/>
              <a:t> (dal latino: </a:t>
            </a:r>
            <a:r>
              <a:rPr lang="it-IT" altLang="it-IT" i="1" dirty="0" err="1"/>
              <a:t>terrae</a:t>
            </a:r>
            <a:r>
              <a:rPr lang="it-IT" altLang="it-IT" i="1" dirty="0"/>
              <a:t> </a:t>
            </a:r>
            <a:r>
              <a:rPr lang="it-IT" altLang="it-IT" i="1" dirty="0" err="1"/>
              <a:t>motus</a:t>
            </a:r>
            <a:r>
              <a:rPr lang="it-IT" altLang="it-IT" dirty="0"/>
              <a:t>, che vuol dire "movimento della terra"), detti anche </a:t>
            </a:r>
            <a:r>
              <a:rPr lang="it-IT" altLang="it-IT" b="1" dirty="0"/>
              <a:t>sismi</a:t>
            </a:r>
            <a:r>
              <a:rPr lang="it-IT" altLang="it-IT" dirty="0"/>
              <a:t> o </a:t>
            </a:r>
            <a:r>
              <a:rPr lang="it-IT" altLang="it-IT" b="1" dirty="0"/>
              <a:t>scosse telluriche</a:t>
            </a:r>
            <a:r>
              <a:rPr lang="it-IT" altLang="it-IT" dirty="0"/>
              <a:t>, sono vibrazioni o assestamenti improvvisi della crosta terrestre, provocati dallo spostamento improvviso di una massa rocciosa nel sottosuolo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b="1" dirty="0"/>
              <a:t>L’Italia è un Paese </a:t>
            </a:r>
            <a:r>
              <a:rPr lang="it-IT" altLang="it-IT" b="1" dirty="0" smtClean="0"/>
              <a:t>sismico</a:t>
            </a:r>
          </a:p>
          <a:p>
            <a:pPr>
              <a:spcBef>
                <a:spcPct val="0"/>
              </a:spcBef>
            </a:pPr>
            <a:r>
              <a:rPr lang="it-IT" altLang="it-IT" dirty="0" smtClean="0"/>
              <a:t>Negli </a:t>
            </a:r>
            <a:r>
              <a:rPr lang="it-IT" altLang="it-IT" dirty="0"/>
              <a:t>ultimi mille anni, circa 3000 terremoti hanno provocato danni più o meno </a:t>
            </a:r>
            <a:r>
              <a:rPr lang="it-IT" altLang="it-IT" dirty="0" smtClean="0"/>
              <a:t>  gravi</a:t>
            </a:r>
            <a:r>
              <a:rPr lang="it-IT" altLang="it-IT" dirty="0"/>
              <a:t>. </a:t>
            </a:r>
            <a:r>
              <a:rPr lang="it-IT" altLang="it-IT" dirty="0" smtClean="0"/>
              <a:t>       </a:t>
            </a:r>
          </a:p>
          <a:p>
            <a:pPr>
              <a:spcBef>
                <a:spcPct val="0"/>
              </a:spcBef>
            </a:pPr>
            <a:r>
              <a:rPr lang="it-IT" altLang="it-IT" dirty="0" smtClean="0"/>
              <a:t>Quasi </a:t>
            </a:r>
            <a:r>
              <a:rPr lang="it-IT" altLang="it-IT" dirty="0"/>
              <a:t>300 di questi (con una magnitudo superiore a 5.5) hanno avuto effetti distruttivi e addirittura uno ogni dieci anni ha avuto effetti catastrofici, con un’energia paragonabile al terremoto dell’Aquila del </a:t>
            </a:r>
            <a:r>
              <a:rPr lang="it-IT" altLang="it-IT" dirty="0" smtClean="0"/>
              <a:t>2009,Emilia Romagna nel 2012 e Centro Italia nel 2016</a:t>
            </a:r>
            <a:endParaRPr lang="it-IT" altLang="it-IT" dirty="0"/>
          </a:p>
          <a:p>
            <a:pPr>
              <a:spcBef>
                <a:spcPct val="0"/>
              </a:spcBef>
            </a:pPr>
            <a:endParaRPr lang="it-IT" altLang="it-IT" dirty="0"/>
          </a:p>
          <a:p>
            <a:pPr>
              <a:spcBef>
                <a:spcPct val="0"/>
              </a:spcBef>
            </a:pPr>
            <a:r>
              <a:rPr lang="it-IT" altLang="it-IT" dirty="0"/>
              <a:t>Tutti i comuni italiani possono subire danni da terremoti, ma i terremoti più forti si concentrano in alcune aree ben precise: nell’Italia Nord-Orientale </a:t>
            </a:r>
            <a:r>
              <a:rPr lang="it-IT" altLang="it-IT" dirty="0" smtClean="0"/>
              <a:t>Occidentale</a:t>
            </a:r>
            <a:r>
              <a:rPr lang="it-IT" altLang="it-IT" dirty="0"/>
              <a:t>, </a:t>
            </a:r>
            <a:r>
              <a:rPr lang="it-IT" altLang="it-IT" dirty="0" smtClean="0"/>
              <a:t>e </a:t>
            </a:r>
            <a:r>
              <a:rPr lang="it-IT" altLang="it-IT" dirty="0"/>
              <a:t>soprattutto lungo tutto l’Appennino Centrale e Meridionale, in Calabria e in Sicilia Orientale</a:t>
            </a:r>
            <a:r>
              <a:rPr lang="it-IT" altLang="it-IT" dirty="0" smtClean="0"/>
              <a:t>.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04020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-36512" y="274638"/>
            <a:ext cx="9217024" cy="1138138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it-IT" sz="8000" b="1" dirty="0" smtClean="0">
                <a:solidFill>
                  <a:schemeClr val="bg1">
                    <a:lumMod val="95000"/>
                  </a:schemeClr>
                </a:solidFill>
              </a:rPr>
              <a:t>  GRUPPO C                     </a:t>
            </a:r>
            <a:endParaRPr lang="it-IT" sz="8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6672"/>
            <a:ext cx="811562" cy="81156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4664"/>
            <a:ext cx="844103" cy="83261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751" y="1436293"/>
            <a:ext cx="5314498" cy="522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0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-36512" y="274638"/>
            <a:ext cx="9217024" cy="1138138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it-IT" sz="8000" b="1" dirty="0" smtClean="0">
                <a:solidFill>
                  <a:schemeClr val="bg1">
                    <a:lumMod val="95000"/>
                  </a:schemeClr>
                </a:solidFill>
              </a:rPr>
              <a:t>  GRUPPO C                     </a:t>
            </a:r>
            <a:endParaRPr lang="it-IT" sz="8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6672"/>
            <a:ext cx="811562" cy="81156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4664"/>
            <a:ext cx="844103" cy="83261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614" y="1628800"/>
            <a:ext cx="409005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0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234</Words>
  <Application>Microsoft Office PowerPoint</Application>
  <PresentationFormat>Presentazione su schermo (4:3)</PresentationFormat>
  <Paragraphs>70</Paragraphs>
  <Slides>18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1" baseType="lpstr">
      <vt:lpstr>Arial</vt:lpstr>
      <vt:lpstr>Calibri</vt:lpstr>
      <vt:lpstr>Tema di Office</vt:lpstr>
      <vt:lpstr>  GRUPPO C                     </vt:lpstr>
      <vt:lpstr>  GRUPPO C                     </vt:lpstr>
      <vt:lpstr>  GRUPPO C                     </vt:lpstr>
      <vt:lpstr>  GRUPPO C                     </vt:lpstr>
      <vt:lpstr>  GRUPPO C                     </vt:lpstr>
      <vt:lpstr>  GRUPPO C                     </vt:lpstr>
      <vt:lpstr>  GRUPPO C                     </vt:lpstr>
      <vt:lpstr>  GRUPPO C                     </vt:lpstr>
      <vt:lpstr>  GRUPPO C                     </vt:lpstr>
      <vt:lpstr>Presentazione standard di PowerPoint</vt:lpstr>
      <vt:lpstr>  GRUPPO C                     </vt:lpstr>
      <vt:lpstr>  GRUPPO C                     </vt:lpstr>
      <vt:lpstr>  GRUPPO C                     </vt:lpstr>
      <vt:lpstr>  GRUPPO C                     </vt:lpstr>
      <vt:lpstr>  GRUPPO C                     </vt:lpstr>
      <vt:lpstr>  GRUPPO C                     </vt:lpstr>
      <vt:lpstr>Presentazione standard di PowerPoint</vt:lpstr>
      <vt:lpstr>  GRUPPO C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</dc:creator>
  <cp:lastModifiedBy>katya di benedetto</cp:lastModifiedBy>
  <cp:revision>28</cp:revision>
  <dcterms:created xsi:type="dcterms:W3CDTF">2014-04-02T08:17:28Z</dcterms:created>
  <dcterms:modified xsi:type="dcterms:W3CDTF">2022-03-26T15:13:39Z</dcterms:modified>
</cp:coreProperties>
</file>